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1.xml" ContentType="application/vnd.openxmlformats-officedocument.presentationml.tag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12.xml" ContentType="application/vnd.openxmlformats-officedocument.presentationml.tag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1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2.xml" ContentType="application/vnd.openxmlformats-officedocument.drawingml.chart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3.xml" ContentType="application/vnd.openxmlformats-officedocument.drawingml.chart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4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5.xml" ContentType="application/vnd.openxmlformats-officedocument.drawingml.chart+xml"/>
  <Override PartName="/ppt/notesSlides/notesSlide6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40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83" r:id="rId2"/>
  </p:sldMasterIdLst>
  <p:notesMasterIdLst>
    <p:notesMasterId r:id="rId43"/>
  </p:notesMasterIdLst>
  <p:handoutMasterIdLst>
    <p:handoutMasterId r:id="rId44"/>
  </p:handoutMasterIdLst>
  <p:sldIdLst>
    <p:sldId id="956" r:id="rId3"/>
    <p:sldId id="946" r:id="rId4"/>
    <p:sldId id="939" r:id="rId5"/>
    <p:sldId id="931" r:id="rId6"/>
    <p:sldId id="921" r:id="rId7"/>
    <p:sldId id="923" r:id="rId8"/>
    <p:sldId id="701" r:id="rId9"/>
    <p:sldId id="696" r:id="rId10"/>
    <p:sldId id="697" r:id="rId11"/>
    <p:sldId id="911" r:id="rId12"/>
    <p:sldId id="693" r:id="rId13"/>
    <p:sldId id="940" r:id="rId14"/>
    <p:sldId id="694" r:id="rId15"/>
    <p:sldId id="916" r:id="rId16"/>
    <p:sldId id="941" r:id="rId17"/>
    <p:sldId id="942" r:id="rId18"/>
    <p:sldId id="943" r:id="rId19"/>
    <p:sldId id="944" r:id="rId20"/>
    <p:sldId id="945" r:id="rId21"/>
    <p:sldId id="695" r:id="rId22"/>
    <p:sldId id="836" r:id="rId23"/>
    <p:sldId id="908" r:id="rId24"/>
    <p:sldId id="844" r:id="rId25"/>
    <p:sldId id="845" r:id="rId26"/>
    <p:sldId id="846" r:id="rId27"/>
    <p:sldId id="847" r:id="rId28"/>
    <p:sldId id="848" r:id="rId29"/>
    <p:sldId id="892" r:id="rId30"/>
    <p:sldId id="852" r:id="rId31"/>
    <p:sldId id="853" r:id="rId32"/>
    <p:sldId id="854" r:id="rId33"/>
    <p:sldId id="855" r:id="rId34"/>
    <p:sldId id="895" r:id="rId35"/>
    <p:sldId id="896" r:id="rId36"/>
    <p:sldId id="861" r:id="rId37"/>
    <p:sldId id="948" r:id="rId38"/>
    <p:sldId id="949" r:id="rId39"/>
    <p:sldId id="950" r:id="rId40"/>
    <p:sldId id="953" r:id="rId41"/>
    <p:sldId id="867" r:id="rId42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2DF7AA2-3BB8-4494-9F69-1B025ED16DBD}">
          <p14:sldIdLst>
            <p14:sldId id="956"/>
            <p14:sldId id="946"/>
            <p14:sldId id="939"/>
            <p14:sldId id="931"/>
            <p14:sldId id="921"/>
            <p14:sldId id="923"/>
            <p14:sldId id="701"/>
            <p14:sldId id="696"/>
            <p14:sldId id="697"/>
            <p14:sldId id="911"/>
            <p14:sldId id="693"/>
            <p14:sldId id="940"/>
            <p14:sldId id="694"/>
            <p14:sldId id="916"/>
            <p14:sldId id="941"/>
            <p14:sldId id="942"/>
            <p14:sldId id="943"/>
            <p14:sldId id="944"/>
            <p14:sldId id="945"/>
            <p14:sldId id="695"/>
            <p14:sldId id="836"/>
            <p14:sldId id="908"/>
            <p14:sldId id="844"/>
            <p14:sldId id="845"/>
            <p14:sldId id="846"/>
            <p14:sldId id="847"/>
            <p14:sldId id="848"/>
            <p14:sldId id="892"/>
            <p14:sldId id="852"/>
            <p14:sldId id="853"/>
            <p14:sldId id="854"/>
            <p14:sldId id="855"/>
            <p14:sldId id="895"/>
            <p14:sldId id="896"/>
            <p14:sldId id="861"/>
            <p14:sldId id="948"/>
            <p14:sldId id="949"/>
            <p14:sldId id="950"/>
            <p14:sldId id="953"/>
            <p14:sldId id="8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49">
          <p15:clr>
            <a:srgbClr val="A4A3A4"/>
          </p15:clr>
        </p15:guide>
        <p15:guide id="2" orient="horz" pos="3117">
          <p15:clr>
            <a:srgbClr val="A4A3A4"/>
          </p15:clr>
        </p15:guide>
        <p15:guide id="3" orient="horz" pos="267">
          <p15:clr>
            <a:srgbClr val="A4A3A4"/>
          </p15:clr>
        </p15:guide>
        <p15:guide id="4" orient="horz" pos="2791">
          <p15:clr>
            <a:srgbClr val="A4A3A4"/>
          </p15:clr>
        </p15:guide>
        <p15:guide id="5" orient="horz" pos="1048">
          <p15:clr>
            <a:srgbClr val="A4A3A4"/>
          </p15:clr>
        </p15:guide>
        <p15:guide id="6" orient="horz" pos="1642">
          <p15:clr>
            <a:srgbClr val="A4A3A4"/>
          </p15:clr>
        </p15:guide>
        <p15:guide id="7" orient="horz" pos="1406">
          <p15:clr>
            <a:srgbClr val="A4A3A4"/>
          </p15:clr>
        </p15:guide>
        <p15:guide id="8" orient="horz" pos="2027">
          <p15:clr>
            <a:srgbClr val="A4A3A4"/>
          </p15:clr>
        </p15:guide>
        <p15:guide id="9" orient="horz" pos="3040">
          <p15:clr>
            <a:srgbClr val="A4A3A4"/>
          </p15:clr>
        </p15:guide>
        <p15:guide id="10" orient="horz" pos="3015">
          <p15:clr>
            <a:srgbClr val="A4A3A4"/>
          </p15:clr>
        </p15:guide>
        <p15:guide id="11" pos="204">
          <p15:clr>
            <a:srgbClr val="A4A3A4"/>
          </p15:clr>
        </p15:guide>
        <p15:guide id="12" pos="5515">
          <p15:clr>
            <a:srgbClr val="A4A3A4"/>
          </p15:clr>
        </p15:guide>
        <p15:guide id="13" pos="2835">
          <p15:clr>
            <a:srgbClr val="A4A3A4"/>
          </p15:clr>
        </p15:guide>
        <p15:guide id="14" pos="2925">
          <p15:clr>
            <a:srgbClr val="A4A3A4"/>
          </p15:clr>
        </p15:guide>
        <p15:guide id="15" pos="3613">
          <p15:clr>
            <a:srgbClr val="A4A3A4"/>
          </p15:clr>
        </p15:guide>
        <p15:guide id="16" pos="3833">
          <p15:clr>
            <a:srgbClr val="A4A3A4"/>
          </p15:clr>
        </p15:guide>
        <p15:guide id="17" pos="4649">
          <p15:clr>
            <a:srgbClr val="A4A3A4"/>
          </p15:clr>
        </p15:guide>
        <p15:guide id="18" pos="4740">
          <p15:clr>
            <a:srgbClr val="A4A3A4"/>
          </p15:clr>
        </p15:guide>
        <p15:guide id="19" pos="2018">
          <p15:clr>
            <a:srgbClr val="A4A3A4"/>
          </p15:clr>
        </p15:guide>
        <p15:guide id="20" pos="1927">
          <p15:clr>
            <a:srgbClr val="A4A3A4"/>
          </p15:clr>
        </p15:guide>
        <p15:guide id="21" pos="1111">
          <p15:clr>
            <a:srgbClr val="A4A3A4"/>
          </p15:clr>
        </p15:guide>
        <p15:guide id="22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938" userDrawn="1">
          <p15:clr>
            <a:srgbClr val="A4A3A4"/>
          </p15:clr>
        </p15:guide>
        <p15:guide id="2" orient="horz" pos="517" userDrawn="1">
          <p15:clr>
            <a:srgbClr val="A4A3A4"/>
          </p15:clr>
        </p15:guide>
        <p15:guide id="3" pos="281" userDrawn="1">
          <p15:clr>
            <a:srgbClr val="A4A3A4"/>
          </p15:clr>
        </p15:guide>
        <p15:guide id="4" pos="40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TA" initials="C" lastIdx="1" clrIdx="0">
    <p:extLst>
      <p:ext uri="{19B8F6BF-5375-455C-9EA6-DF929625EA0E}">
        <p15:presenceInfo xmlns:p15="http://schemas.microsoft.com/office/powerpoint/2012/main" userId="CARLOTA" providerId="None"/>
      </p:ext>
    </p:extLst>
  </p:cmAuthor>
  <p:cmAuthor id="2" name="Jimenez, Hector (GfK)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F23"/>
    <a:srgbClr val="C00000"/>
    <a:srgbClr val="007DC3"/>
    <a:srgbClr val="A2AD00"/>
    <a:srgbClr val="002060"/>
    <a:srgbClr val="FFFFFF"/>
    <a:srgbClr val="F5F5F5"/>
    <a:srgbClr val="E6FAFE"/>
    <a:srgbClr val="009900"/>
    <a:srgbClr val="D1CFE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16" autoAdjust="0"/>
    <p:restoredTop sz="96395" autoAdjust="0"/>
  </p:normalViewPr>
  <p:slideViewPr>
    <p:cSldViewPr snapToGrid="0" showGuides="1">
      <p:cViewPr varScale="1">
        <p:scale>
          <a:sx n="143" d="100"/>
          <a:sy n="143" d="100"/>
        </p:scale>
        <p:origin x="390" y="114"/>
      </p:cViewPr>
      <p:guideLst>
        <p:guide orient="horz" pos="3049"/>
        <p:guide orient="horz" pos="3117"/>
        <p:guide orient="horz" pos="267"/>
        <p:guide orient="horz" pos="2791"/>
        <p:guide orient="horz" pos="1048"/>
        <p:guide orient="horz" pos="1642"/>
        <p:guide orient="horz" pos="1406"/>
        <p:guide orient="horz" pos="2027"/>
        <p:guide orient="horz" pos="3040"/>
        <p:guide orient="horz" pos="3015"/>
        <p:guide pos="204"/>
        <p:guide pos="5515"/>
        <p:guide pos="2835"/>
        <p:guide pos="2925"/>
        <p:guide pos="3613"/>
        <p:guide pos="3833"/>
        <p:guide pos="4649"/>
        <p:guide pos="4740"/>
        <p:guide pos="2018"/>
        <p:guide pos="1927"/>
        <p:guide pos="1111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84"/>
    </p:cViewPr>
  </p:sorterViewPr>
  <p:notesViewPr>
    <p:cSldViewPr snapToGrid="0" showGuides="1">
      <p:cViewPr>
        <p:scale>
          <a:sx n="75" d="100"/>
          <a:sy n="75" d="100"/>
        </p:scale>
        <p:origin x="-1410" y="-906"/>
      </p:cViewPr>
      <p:guideLst>
        <p:guide orient="horz" pos="5938"/>
        <p:guide orient="horz" pos="517"/>
        <p:guide pos="281"/>
        <p:guide pos="400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Sé distinguir entre plataformas que son legales de las que no lo son. (Por favor, diga su grado de acuerdo con las siguientes frases.   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E9B-4FF4-9DCE-15C5D78CE2A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9ED-4D6D-9B77-26EC5C4E12B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39E-40BA-BDEC-FD2C79D6803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0 a 3</c:v>
                </c:pt>
                <c:pt idx="1">
                  <c:v>4 a 7</c:v>
                </c:pt>
                <c:pt idx="2">
                  <c:v>8 a 10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>
                  <c:v>15.100000000000001</c:v>
                </c:pt>
                <c:pt idx="1">
                  <c:v>44.1</c:v>
                </c:pt>
                <c:pt idx="2">
                  <c:v>40.899999999999991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1-48F7-B685-17516AC22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738207768"/>
        <c:axId val="738208752"/>
      </c:barChart>
      <c:catAx>
        <c:axId val="73820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38208752"/>
        <c:crosses val="autoZero"/>
        <c:auto val="1"/>
        <c:lblAlgn val="ctr"/>
        <c:lblOffset val="100"/>
        <c:noMultiLvlLbl val="0"/>
      </c:catAx>
      <c:valAx>
        <c:axId val="738208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8207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79883422553859"/>
          <c:y val="4.1916696890939943E-2"/>
          <c:w val="0.51424763921582883"/>
          <c:h val="0.940757001610290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El mismo</c:v>
                </c:pt>
              </c:strCache>
            </c:strRef>
          </c:tx>
          <c:spPr>
            <a:solidFill>
              <a:schemeClr val="accent3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BD2-4943-AFD8-126B0E640A2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900" b="1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Webs de apuestas y/o juego online.</c:v>
                </c:pt>
                <c:pt idx="1">
                  <c:v>Webs de Contactos o citas</c:v>
                </c:pt>
                <c:pt idx="2">
                  <c:v>Webs de contenidos para adultos</c:v>
                </c:pt>
                <c:pt idx="3">
                  <c:v>Productos de consumo (alimentación, coches, etc.)</c:v>
                </c:pt>
                <c:pt idx="4">
                  <c:v>Otros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68.409206975797304</c:v>
                </c:pt>
                <c:pt idx="1">
                  <c:v>57.69577159577922</c:v>
                </c:pt>
                <c:pt idx="2">
                  <c:v>54.93811291847539</c:v>
                </c:pt>
                <c:pt idx="3">
                  <c:v>25.782344497277453</c:v>
                </c:pt>
                <c:pt idx="4">
                  <c:v>16.354096935148828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A-422A-AB06-F8F9490AC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90465152"/>
        <c:axId val="490466688"/>
      </c:barChart>
      <c:catAx>
        <c:axId val="490465152"/>
        <c:scaling>
          <c:orientation val="maxMin"/>
        </c:scaling>
        <c:delete val="0"/>
        <c:axPos val="l"/>
        <c:majorGridlines>
          <c:spPr>
            <a:ln>
              <a:solidFill>
                <a:schemeClr val="bg2">
                  <a:lumMod val="40000"/>
                  <a:lumOff val="6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490466688"/>
        <c:crosses val="autoZero"/>
        <c:auto val="1"/>
        <c:lblAlgn val="ctr"/>
        <c:lblOffset val="100"/>
        <c:noMultiLvlLbl val="0"/>
      </c:catAx>
      <c:valAx>
        <c:axId val="490466688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490465152"/>
        <c:crosses val="autoZero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745540718675772E-2"/>
          <c:y val="0.29370736696706673"/>
          <c:w val="0.9503690725341718"/>
          <c:h val="0.36443365671979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El mismo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" sourceLinked="0"/>
              <c:spPr/>
              <c:txPr>
                <a:bodyPr/>
                <a:lstStyle/>
                <a:p>
                  <a:pPr algn="ctr">
                    <a:defRPr sz="1100" b="1"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C0-4B51-87E3-284531484A7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b="1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Email</c:v>
                </c:pt>
                <c:pt idx="1">
                  <c:v>Nombre completo</c:v>
                </c:pt>
                <c:pt idx="2">
                  <c:v>Teléfono y/o dirección</c:v>
                </c:pt>
                <c:pt idx="3">
                  <c:v>Cuestionario opinión</c:v>
                </c:pt>
              </c:strCache>
            </c:strRef>
          </c:cat>
          <c:val>
            <c:numRef>
              <c:f>Hoja1!$B$2:$B$5</c:f>
              <c:numCache>
                <c:formatCode>###0.0</c:formatCode>
                <c:ptCount val="4"/>
                <c:pt idx="0">
                  <c:v>98.03714488621911</c:v>
                </c:pt>
                <c:pt idx="1">
                  <c:v>50.777429811548828</c:v>
                </c:pt>
                <c:pt idx="2">
                  <c:v>18.600000000000001</c:v>
                </c:pt>
                <c:pt idx="3">
                  <c:v>7.0874209190785198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0-4B51-87E3-284531484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529904384"/>
        <c:axId val="529905920"/>
      </c:barChart>
      <c:catAx>
        <c:axId val="529904384"/>
        <c:scaling>
          <c:orientation val="minMax"/>
        </c:scaling>
        <c:delete val="0"/>
        <c:axPos val="b"/>
        <c:majorGridlines>
          <c:spPr>
            <a:ln>
              <a:solidFill>
                <a:schemeClr val="bg2">
                  <a:lumMod val="40000"/>
                  <a:lumOff val="6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529905920"/>
        <c:crosses val="autoZero"/>
        <c:auto val="1"/>
        <c:lblAlgn val="ctr"/>
        <c:lblOffset val="100"/>
        <c:noMultiLvlLbl val="0"/>
      </c:catAx>
      <c:valAx>
        <c:axId val="529905920"/>
        <c:scaling>
          <c:orientation val="minMax"/>
          <c:max val="105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529904384"/>
        <c:crosses val="autoZero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84882023171451E-2"/>
          <c:y val="2.4900634610459216E-2"/>
          <c:w val="0.91870569704220473"/>
          <c:h val="0.975099365389540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a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A0F-44BD-A5B4-0B67009045D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0F-44BD-A5B4-0B67009045D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A0F-44BD-A5B4-0B67009045D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A0F-44BD-A5B4-0B67009045D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A0F-44BD-A5B4-0B67009045D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A0F-44BD-A5B4-0B67009045D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Libros</c:v>
                </c:pt>
                <c:pt idx="1">
                  <c:v>Videojuegos</c:v>
                </c:pt>
                <c:pt idx="2">
                  <c:v>Series</c:v>
                </c:pt>
                <c:pt idx="3">
                  <c:v>Películas</c:v>
                </c:pt>
                <c:pt idx="4">
                  <c:v>Fútbol</c:v>
                </c:pt>
                <c:pt idx="5">
                  <c:v>Música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56.555831304781023</c:v>
                </c:pt>
                <c:pt idx="1">
                  <c:v>61.021937877978161</c:v>
                </c:pt>
                <c:pt idx="2">
                  <c:v>63.011862477878623</c:v>
                </c:pt>
                <c:pt idx="3" formatCode="0">
                  <c:v>61.094312128999753</c:v>
                </c:pt>
                <c:pt idx="4">
                  <c:v>65.568131999426399</c:v>
                </c:pt>
                <c:pt idx="5">
                  <c:v>64.64004185256286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0F-44BD-A5B4-0B67009045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a 10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Libros</c:v>
                </c:pt>
                <c:pt idx="1">
                  <c:v>Videojuegos</c:v>
                </c:pt>
                <c:pt idx="2">
                  <c:v>Series</c:v>
                </c:pt>
                <c:pt idx="3">
                  <c:v>Películas</c:v>
                </c:pt>
                <c:pt idx="4">
                  <c:v>Fútbol</c:v>
                </c:pt>
                <c:pt idx="5">
                  <c:v>Música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43.444168695219332</c:v>
                </c:pt>
                <c:pt idx="1">
                  <c:v>38.978062122021925</c:v>
                </c:pt>
                <c:pt idx="2">
                  <c:v>36.988137522121463</c:v>
                </c:pt>
                <c:pt idx="3" formatCode="0">
                  <c:v>38.90568787100046</c:v>
                </c:pt>
                <c:pt idx="4">
                  <c:v>34.431868000573758</c:v>
                </c:pt>
                <c:pt idx="5">
                  <c:v>35.359958147437162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0F-44BD-A5B4-0B6700904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68466304"/>
        <c:axId val="168467840"/>
      </c:barChart>
      <c:catAx>
        <c:axId val="1684663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8467840"/>
        <c:crosses val="autoZero"/>
        <c:auto val="1"/>
        <c:lblAlgn val="ctr"/>
        <c:lblOffset val="100"/>
        <c:noMultiLvlLbl val="0"/>
      </c:catAx>
      <c:valAx>
        <c:axId val="168467840"/>
        <c:scaling>
          <c:orientation val="minMax"/>
          <c:max val="1"/>
          <c:min val="0"/>
        </c:scaling>
        <c:delete val="1"/>
        <c:axPos val="t"/>
        <c:numFmt formatCode="0%" sourceLinked="0"/>
        <c:majorTickMark val="out"/>
        <c:minorTickMark val="none"/>
        <c:tickLblPos val="nextTo"/>
        <c:crossAx val="168466304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5.5333550342213454E-2"/>
          <c:y val="0"/>
          <c:w val="0.82531766730840805"/>
          <c:h val="8.0668948919803751E-2"/>
        </c:manualLayout>
      </c:layout>
      <c:overlay val="0"/>
      <c:txPr>
        <a:bodyPr/>
        <a:lstStyle/>
        <a:p>
          <a:pPr>
            <a:defRPr sz="105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21860838430828E-4"/>
          <c:y val="0.13071902152180614"/>
          <c:w val="0.98954164397340916"/>
          <c:h val="0.820115187131484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eficaz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1">
                  <c:v>43.364770636213763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D-4ADE-8BCB-9518C422947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Algo eficaz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29.699820557887467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D-4ADE-8BCB-9518C422947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 eficaz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1">
                  <c:v>14.458322548914198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4D-4ADE-8BCB-9518C422947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 eficaz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FF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45-493F-879D-4DB315A21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1">
                  <c:v>12.477086256984563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4D-4ADE-8BCB-9518C42294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100"/>
        <c:axId val="470815872"/>
        <c:axId val="470817408"/>
      </c:barChart>
      <c:catAx>
        <c:axId val="4708158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70817408"/>
        <c:crosses val="autoZero"/>
        <c:auto val="1"/>
        <c:lblAlgn val="ctr"/>
        <c:lblOffset val="100"/>
        <c:noMultiLvlLbl val="0"/>
      </c:catAx>
      <c:valAx>
        <c:axId val="470817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7081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21860838430828E-4"/>
          <c:y val="0.13071902152180614"/>
          <c:w val="0.98954164397340916"/>
          <c:h val="0.820115187131484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eficaz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1">
                  <c:v>25.166650761422932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D-4ADE-8BCB-9518C422947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Algo eficaz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36.259499431533442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D-4ADE-8BCB-9518C422947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 eficaz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1">
                  <c:v>23.964521481266583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4D-4ADE-8BCB-9518C422947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 eficaz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FF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45-493F-879D-4DB315A21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1">
                  <c:v>14.609328325777039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4D-4ADE-8BCB-9518C42294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100"/>
        <c:axId val="470815872"/>
        <c:axId val="470817408"/>
      </c:barChart>
      <c:catAx>
        <c:axId val="4708158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70817408"/>
        <c:crosses val="autoZero"/>
        <c:auto val="1"/>
        <c:lblAlgn val="ctr"/>
        <c:lblOffset val="100"/>
        <c:noMultiLvlLbl val="0"/>
      </c:catAx>
      <c:valAx>
        <c:axId val="470817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7081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21860838430828E-4"/>
          <c:y val="0.13071902152180614"/>
          <c:w val="0.98954164397340916"/>
          <c:h val="0.820115187131484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eficaz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1">
                  <c:v>28.969166547176027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D-4ADE-8BCB-9518C422947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Algo eficaz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29.373377848966097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D-4ADE-8BCB-9518C422947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 eficaz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1">
                  <c:v>20.875134070701673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4D-4ADE-8BCB-9518C422947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 eficaz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FF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45-493F-879D-4DB315A21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1">
                  <c:v>20.782321533156196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4D-4ADE-8BCB-9518C42294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100"/>
        <c:axId val="470815872"/>
        <c:axId val="470817408"/>
      </c:barChart>
      <c:catAx>
        <c:axId val="4708158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70817408"/>
        <c:crosses val="autoZero"/>
        <c:auto val="1"/>
        <c:lblAlgn val="ctr"/>
        <c:lblOffset val="100"/>
        <c:noMultiLvlLbl val="0"/>
      </c:catAx>
      <c:valAx>
        <c:axId val="470817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7081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21860838430828E-4"/>
          <c:y val="0.13071902152180614"/>
          <c:w val="0.98954164397340916"/>
          <c:h val="0.820115187131484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eficaz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1">
                  <c:v>27.369540448241935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D-4ADE-8BCB-9518C422947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Algo eficaz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28.55517932184468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D-4ADE-8BCB-9518C422947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 eficaz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1">
                  <c:v>21.472230781358071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4D-4ADE-8BCB-9518C422947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 eficaz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FF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45-493F-879D-4DB315A21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1">
                  <c:v>22.603049448555321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4D-4ADE-8BCB-9518C42294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100"/>
        <c:axId val="470815872"/>
        <c:axId val="470817408"/>
      </c:barChart>
      <c:catAx>
        <c:axId val="4708158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70817408"/>
        <c:crosses val="autoZero"/>
        <c:auto val="1"/>
        <c:lblAlgn val="ctr"/>
        <c:lblOffset val="100"/>
        <c:noMultiLvlLbl val="0"/>
      </c:catAx>
      <c:valAx>
        <c:axId val="470817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7081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21860838430828E-4"/>
          <c:y val="0.13071902152180614"/>
          <c:w val="0.98954164397340916"/>
          <c:h val="0.820115187131484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eficaz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1">
                  <c:v>51.264341609383905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D-4ADE-8BCB-9518C422947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Algo eficaz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26.589766598487241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D-4ADE-8BCB-9518C422947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 eficaz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1">
                  <c:v>10.925146818223318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4D-4ADE-8BCB-9518C422947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 eficaz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FFFFFF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45-493F-879D-4DB315A21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1">
                  <c:v>Que cierren el acceso a la página de contenidos 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1">
                  <c:v>11.220744973905525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4D-4ADE-8BCB-9518C42294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100"/>
        <c:axId val="470815872"/>
        <c:axId val="470817408"/>
      </c:barChart>
      <c:catAx>
        <c:axId val="4708158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70817408"/>
        <c:crosses val="autoZero"/>
        <c:auto val="1"/>
        <c:lblAlgn val="ctr"/>
        <c:lblOffset val="100"/>
        <c:noMultiLvlLbl val="0"/>
      </c:catAx>
      <c:valAx>
        <c:axId val="4708174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70815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11289173208806741"/>
          <c:w val="1"/>
          <c:h val="0.37802433542770714"/>
        </c:manualLayout>
      </c:layout>
      <c:overlay val="0"/>
      <c:txPr>
        <a:bodyPr/>
        <a:lstStyle/>
        <a:p>
          <a:pPr>
            <a:defRPr sz="100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812319497691069"/>
          <c:y val="5.6203070114189339E-2"/>
          <c:w val="0.45552524862556376"/>
          <c:h val="0.706920652683561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Muy importante</c:v>
                </c:pt>
              </c:strCache>
            </c:strRef>
          </c:tx>
          <c:spPr>
            <a:solidFill>
              <a:srgbClr val="002060"/>
            </a:solidFill>
            <a:effectLst/>
          </c:spPr>
          <c:invertIfNegative val="0"/>
          <c:dLbls>
            <c:dLbl>
              <c:idx val="1"/>
              <c:layout>
                <c:manualLayout>
                  <c:x val="3.040668947168377E-3"/>
                  <c:y val="-5.4570259208730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68-4267-8708-36DD37E71DB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Velocidad de descarga que me permita acceder a contenidos </c:v>
                </c:pt>
                <c:pt idx="1">
                  <c:v>Ofertas paquetizadas / Convergentes que me permiten acceder a varios servicios 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35.323713234882405</c:v>
                </c:pt>
                <c:pt idx="1">
                  <c:v>26.225644132353114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8-4267-8708-36DD37E71DB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 importante</c:v>
                </c:pt>
              </c:strCache>
            </c:strRef>
          </c:tx>
          <c:spPr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FFFFFF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Velocidad de descarga que me permita acceder a contenidos </c:v>
                </c:pt>
                <c:pt idx="1">
                  <c:v>Ofertas paquetizadas / Convergentes que me permiten acceder a varios servicios 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32.877947935782323</c:v>
                </c:pt>
                <c:pt idx="1">
                  <c:v>29.77766018902539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68-4267-8708-36DD37E71DB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Ni importante ni sin importancia</c:v>
                </c:pt>
              </c:strCache>
            </c:strRef>
          </c:tx>
          <c:spPr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FFFFFF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Velocidad de descarga que me permita acceder a contenidos </c:v>
                </c:pt>
                <c:pt idx="1">
                  <c:v>Ofertas paquetizadas / Convergentes que me permiten acceder a varios servicios 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23.886978071661243</c:v>
                </c:pt>
                <c:pt idx="1">
                  <c:v>27.974136890398714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68-4267-8708-36DD37E71DB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Poco importante</c:v>
                </c:pt>
              </c:strCache>
            </c:strRef>
          </c:tx>
          <c:spPr>
            <a:effectLst/>
          </c:spPr>
          <c:invertIfNegative val="0"/>
          <c:dLbls>
            <c:dLbl>
              <c:idx val="0"/>
              <c:layout>
                <c:manualLayout>
                  <c:x val="1.5202147622083158E-3"/>
                  <c:y val="8.593741607674211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68-4267-8708-36DD37E71DB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FFFFFF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Velocidad de descarga que me permita acceder a contenidos </c:v>
                </c:pt>
                <c:pt idx="1">
                  <c:v>Ofertas paquetizadas / Convergentes que me permiten acceder a varios servicios 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6.1392329922402364</c:v>
                </c:pt>
                <c:pt idx="1">
                  <c:v>9.9565405577075534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68-4267-8708-36DD37E71DB1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Para nada importante</c:v>
                </c:pt>
              </c:strCache>
            </c:strRef>
          </c:tx>
          <c:spPr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0" i="0" u="none" strike="noStrike" kern="1200" baseline="0">
                    <a:solidFill>
                      <a:srgbClr val="FFFFFF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Velocidad de descarga que me permita acceder a contenidos </c:v>
                </c:pt>
                <c:pt idx="1">
                  <c:v>Ofertas paquetizadas / Convergentes que me permiten acceder a varios servicios 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1.7721277654340051</c:v>
                </c:pt>
                <c:pt idx="1">
                  <c:v>6.0660182305155077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68-4267-8708-36DD37E71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483686272"/>
        <c:axId val="483687808"/>
      </c:barChart>
      <c:catAx>
        <c:axId val="4836862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83687808"/>
        <c:crosses val="autoZero"/>
        <c:auto val="1"/>
        <c:lblAlgn val="ctr"/>
        <c:lblOffset val="100"/>
        <c:noMultiLvlLbl val="0"/>
      </c:catAx>
      <c:valAx>
        <c:axId val="483687808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48368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284682630178639"/>
          <c:y val="0.75501946177683632"/>
          <c:w val="0.60380119531808807"/>
          <c:h val="0.1088017140790578"/>
        </c:manualLayout>
      </c:layout>
      <c:overlay val="0"/>
      <c:txPr>
        <a:bodyPr/>
        <a:lstStyle/>
        <a:p>
          <a:pPr>
            <a:defRPr sz="80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97602559257348"/>
          <c:y val="9.2592570090266821E-3"/>
          <c:w val="0.66220863696125454"/>
          <c:h val="0.98456790498495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CO1</c:v>
                </c:pt>
              </c:strCache>
            </c:strRef>
          </c:tx>
          <c:spPr>
            <a:solidFill>
              <a:schemeClr val="accent2"/>
            </a:solidFill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38100" dist="12700" dir="54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FA-4C97-A560-71FC81C3229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effectLst>
                <a:outerShdw blurRad="38100" dist="12700" dir="54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FA-4C97-A560-71FC81C3229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noProof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Netflix</c:v>
                </c:pt>
                <c:pt idx="1">
                  <c:v>Spotify</c:v>
                </c:pt>
                <c:pt idx="2">
                  <c:v>Movistar +</c:v>
                </c:pt>
                <c:pt idx="3">
                  <c:v>HBO </c:v>
                </c:pt>
                <c:pt idx="4">
                  <c:v>Sky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90.81077283810987</c:v>
                </c:pt>
                <c:pt idx="1">
                  <c:v>81.35886000214299</c:v>
                </c:pt>
                <c:pt idx="2">
                  <c:v>80.068762470489801</c:v>
                </c:pt>
                <c:pt idx="3">
                  <c:v>67.972582483916327</c:v>
                </c:pt>
                <c:pt idx="4">
                  <c:v>41.503281402654807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FA-4C97-A560-71FC81C32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44330240"/>
        <c:axId val="344331776"/>
      </c:barChart>
      <c:catAx>
        <c:axId val="3443302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44331776"/>
        <c:crosses val="autoZero"/>
        <c:auto val="1"/>
        <c:lblAlgn val="ctr"/>
        <c:lblOffset val="100"/>
        <c:noMultiLvlLbl val="0"/>
      </c:catAx>
      <c:valAx>
        <c:axId val="34433177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44330240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42947057359102"/>
          <c:y val="1.7464394842224791E-2"/>
          <c:w val="0.57689611740803382"/>
          <c:h val="0.88860975197188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E9-432E-B5C8-F6823C88599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E9-432E-B5C8-F6823C8859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CE9-432E-B5C8-F6823C8859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849-418D-B9DF-51C7D375C4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49-418D-B9DF-51C7D375C45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849-418D-B9DF-51C7D375C45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49-418D-B9DF-51C7D375C45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849-418D-B9DF-51C7D375C45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849-418D-B9DF-51C7D375C45F}"/>
              </c:ext>
            </c:extLst>
          </c:dPt>
          <c:dLbls>
            <c:dLbl>
              <c:idx val="1"/>
              <c:layout>
                <c:manualLayout>
                  <c:x val="1.0574278477965238E-2"/>
                  <c:y val="1.385671052777439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9-432E-B5C8-F6823C885995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2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CE9-432E-B5C8-F6823C885995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2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849-418D-B9DF-51C7D375C45F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2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849-418D-B9DF-51C7D375C45F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3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849-418D-B9DF-51C7D375C45F}"/>
                </c:ext>
              </c:extLst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3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849-418D-B9DF-51C7D375C45F}"/>
                </c:ext>
              </c:extLst>
            </c:dLbl>
            <c:dLbl>
              <c:idx val="7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3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849-418D-B9DF-51C7D375C45F}"/>
                </c:ext>
              </c:extLst>
            </c:dLbl>
            <c:dLbl>
              <c:idx val="8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3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849-418D-B9DF-51C7D375C45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i="1" noProof="0">
                    <a:solidFill>
                      <a:schemeClr val="accent1">
                        <a:lumMod val="7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Los contenidos originales son muy caros, de lo contrario los pagaría. </c:v>
                </c:pt>
                <c:pt idx="1">
                  <c:v>No pago por un contenido que posiblemente luego no me guste</c:v>
                </c:pt>
                <c:pt idx="2">
                  <c:v>Acceso a los contenidos es rápido</c:v>
                </c:pt>
                <c:pt idx="3">
                  <c:v>Para acceder offline y no gastar los datos </c:v>
                </c:pt>
                <c:pt idx="4">
                  <c:v>No puedo esperar a que salgan al mercado</c:v>
                </c:pt>
                <c:pt idx="5">
                  <c:v>Ya estoy pagando mi conexión a Internet</c:v>
                </c:pt>
                <c:pt idx="6">
                  <c:v>No puedo acceder al contenido de otra forma </c:v>
                </c:pt>
                <c:pt idx="7">
                  <c:v>No estoy haciendo daño a nadie/ industria</c:v>
                </c:pt>
                <c:pt idx="8">
                  <c:v>No hay consecuencias legales para el que piratea y lo hace todo el mundo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0.50768251663877773</c:v>
                </c:pt>
                <c:pt idx="1">
                  <c:v>0.41077727925406149</c:v>
                </c:pt>
                <c:pt idx="2">
                  <c:v>0.43372375460727869</c:v>
                </c:pt>
                <c:pt idx="3">
                  <c:v>0.28878220788544828</c:v>
                </c:pt>
                <c:pt idx="4">
                  <c:v>0.23955917893007869</c:v>
                </c:pt>
                <c:pt idx="5">
                  <c:v>0.49912681548951937</c:v>
                </c:pt>
                <c:pt idx="6">
                  <c:v>0.29678539830629919</c:v>
                </c:pt>
                <c:pt idx="7">
                  <c:v>0.24995671470503517</c:v>
                </c:pt>
                <c:pt idx="8">
                  <c:v>0.24664085714855566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E9-432E-B5C8-F6823C8859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CE9-432E-B5C8-F6823C88599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Los contenidos originales son muy caros, de lo contrario los pagaría. </c:v>
                </c:pt>
                <c:pt idx="1">
                  <c:v>No pago por un contenido que posiblemente luego no me guste</c:v>
                </c:pt>
                <c:pt idx="2">
                  <c:v>Acceso a los contenidos es rápido</c:v>
                </c:pt>
                <c:pt idx="3">
                  <c:v>Para acceder offline y no gastar los datos </c:v>
                </c:pt>
                <c:pt idx="4">
                  <c:v>No puedo esperar a que salgan al mercado</c:v>
                </c:pt>
                <c:pt idx="5">
                  <c:v>Ya estoy pagando mi conexión a Internet</c:v>
                </c:pt>
                <c:pt idx="6">
                  <c:v>No puedo acceder al contenido de otra forma </c:v>
                </c:pt>
                <c:pt idx="7">
                  <c:v>No estoy haciendo daño a nadie/ industria</c:v>
                </c:pt>
                <c:pt idx="8">
                  <c:v>No hay consecuencias legales para el que piratea y lo hace todo el mundo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0.47</c:v>
                </c:pt>
                <c:pt idx="1">
                  <c:v>0.36899999999999999</c:v>
                </c:pt>
                <c:pt idx="2">
                  <c:v>0.42</c:v>
                </c:pt>
                <c:pt idx="3">
                  <c:v>0.26200000000000001</c:v>
                </c:pt>
                <c:pt idx="4">
                  <c:v>0.23899999999999999</c:v>
                </c:pt>
                <c:pt idx="5">
                  <c:v>0.46800000000000003</c:v>
                </c:pt>
                <c:pt idx="6">
                  <c:v>0.30399999999999999</c:v>
                </c:pt>
                <c:pt idx="7">
                  <c:v>0.24199999999999999</c:v>
                </c:pt>
                <c:pt idx="8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E9-432E-B5C8-F6823C885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402255872"/>
        <c:axId val="402257408"/>
      </c:barChart>
      <c:catAx>
        <c:axId val="402255872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402257408"/>
        <c:crosses val="autoZero"/>
        <c:auto val="1"/>
        <c:lblAlgn val="ctr"/>
        <c:lblOffset val="100"/>
        <c:noMultiLvlLbl val="0"/>
      </c:catAx>
      <c:valAx>
        <c:axId val="4022574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02255872"/>
        <c:crossesAt val="1"/>
        <c:crossBetween val="between"/>
      </c:valAx>
    </c:plotArea>
    <c:legend>
      <c:legendPos val="b"/>
      <c:layout>
        <c:manualLayout>
          <c:xMode val="edge"/>
          <c:yMode val="edge"/>
          <c:x val="0.62143452904315699"/>
          <c:y val="0.93922903914947464"/>
          <c:w val="0.23059943482689096"/>
          <c:h val="5.289313928792938E-2"/>
        </c:manualLayout>
      </c:layout>
      <c:overlay val="0"/>
      <c:txPr>
        <a:bodyPr/>
        <a:lstStyle/>
        <a:p>
          <a:pPr>
            <a:defRPr sz="105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69229065221581"/>
          <c:y val="0"/>
          <c:w val="0.51030770934778413"/>
          <c:h val="0.98456790498495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CO1</c:v>
                </c:pt>
              </c:strCache>
            </c:strRef>
          </c:tx>
          <c:spPr>
            <a:solidFill>
              <a:schemeClr val="accent2"/>
            </a:solidFill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38100" dist="12700" dir="54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92-456D-B156-5B419DA637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effectLst>
                <a:outerShdw blurRad="38100" dist="12700" dir="54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392-456D-B156-5B419DA6375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effectLst>
                <a:outerShdw blurRad="38100" dist="12700" dir="5400000" algn="tl" rotWithShape="0">
                  <a:prstClr val="black">
                    <a:alpha val="3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392-456D-B156-5B419DA63758}"/>
              </c:ext>
            </c:extLst>
          </c:dPt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000" b="0" i="0" noProof="0">
                      <a:solidFill>
                        <a:schemeClr val="tx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392-456D-B156-5B419DA6375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 noProof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Pago mensualmente el precio de la suscripción</c:v>
                </c:pt>
                <c:pt idx="1">
                  <c:v>No pago porque uso la cuenta de un amigo/familiar</c:v>
                </c:pt>
                <c:pt idx="2">
                  <c:v>No pago porque aprovecho las promociones de 1 mes gratis que se pueden ir enlazando y alargar en el tiempo de forma legal</c:v>
                </c:pt>
              </c:strCache>
            </c:strRef>
          </c:cat>
          <c:val>
            <c:numRef>
              <c:f>Sheet1!$B$2:$B$4</c:f>
              <c:numCache>
                <c:formatCode>###0.0</c:formatCode>
                <c:ptCount val="3"/>
                <c:pt idx="0">
                  <c:v>70.677786234019564</c:v>
                </c:pt>
                <c:pt idx="1">
                  <c:v>20.132609173004628</c:v>
                </c:pt>
                <c:pt idx="2">
                  <c:v>9.1896045929758259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92-456D-B156-5B419DA63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44330240"/>
        <c:axId val="344331776"/>
      </c:barChart>
      <c:catAx>
        <c:axId val="344330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344331776"/>
        <c:crosses val="autoZero"/>
        <c:auto val="1"/>
        <c:lblAlgn val="ctr"/>
        <c:lblOffset val="100"/>
        <c:noMultiLvlLbl val="0"/>
      </c:catAx>
      <c:valAx>
        <c:axId val="344331776"/>
        <c:scaling>
          <c:orientation val="minMax"/>
          <c:max val="100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344330240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1250000000000002E-3"/>
          <c:w val="1"/>
          <c:h val="0.993750000000000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092-4FE5-86A9-81DDEBDA77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092-4FE5-86A9-81DDEBDA77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8092-4FE5-86A9-81DDEBDA774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8092-4FE5-86A9-81DDEBDA774A}"/>
              </c:ext>
            </c:extLst>
          </c:dPt>
          <c:cat>
            <c:strRef>
              <c:f>Tabelle1!$A$2:$A$5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0.22</c:v>
                </c:pt>
                <c:pt idx="1">
                  <c:v>0.65</c:v>
                </c:pt>
                <c:pt idx="2" formatCode="0.00">
                  <c:v>2.1103092037885237E-2</c:v>
                </c:pt>
                <c:pt idx="3">
                  <c:v>0.2249057326414621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92-4FE5-86A9-81DDEBDA77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092-4FE5-86A9-81DDEBDA774A}"/>
              </c:ext>
            </c:extLst>
          </c:dPt>
          <c:cat>
            <c:strRef>
              <c:f>Tabelle1!$A$2:$A$5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0.78</c:v>
                </c:pt>
                <c:pt idx="1">
                  <c:v>0.35</c:v>
                </c:pt>
                <c:pt idx="2">
                  <c:v>0.97889690796211482</c:v>
                </c:pt>
                <c:pt idx="3">
                  <c:v>0.77509426735853793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92-4FE5-86A9-81DDEBDA7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45099264"/>
        <c:axId val="345101056"/>
      </c:barChart>
      <c:catAx>
        <c:axId val="3450992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5101056"/>
        <c:crosses val="autoZero"/>
        <c:auto val="1"/>
        <c:lblAlgn val="ctr"/>
        <c:lblOffset val="100"/>
        <c:noMultiLvlLbl val="0"/>
      </c:catAx>
      <c:valAx>
        <c:axId val="3451010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4509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1250000000000002E-3"/>
          <c:w val="1"/>
          <c:h val="0.993750000000000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AC-46EB-A9D5-6BE8DE878A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AC-46EB-A9D5-6BE8DE878A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EAC-46EB-A9D5-6BE8DE878A8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9EAC-46EB-A9D5-6BE8DE878A8E}"/>
              </c:ext>
            </c:extLst>
          </c:dPt>
          <c:cat>
            <c:strRef>
              <c:f>Tabelle1!$A$2:$A$5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0.49</c:v>
                </c:pt>
                <c:pt idx="2">
                  <c:v>0.02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AC-46EB-A9D5-6BE8DE878A8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EAC-46EB-A9D5-6BE8DE878A8E}"/>
              </c:ext>
            </c:extLst>
          </c:dPt>
          <c:cat>
            <c:strRef>
              <c:f>Tabelle1!$A$2:$A$5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0.86</c:v>
                </c:pt>
                <c:pt idx="1">
                  <c:v>0.51</c:v>
                </c:pt>
                <c:pt idx="2">
                  <c:v>0.98</c:v>
                </c:pt>
                <c:pt idx="3">
                  <c:v>0.66999999999999993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AC-46EB-A9D5-6BE8DE878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52264960"/>
        <c:axId val="352266496"/>
      </c:barChart>
      <c:catAx>
        <c:axId val="3522649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52266496"/>
        <c:crosses val="autoZero"/>
        <c:auto val="1"/>
        <c:lblAlgn val="ctr"/>
        <c:lblOffset val="100"/>
        <c:noMultiLvlLbl val="0"/>
      </c:catAx>
      <c:valAx>
        <c:axId val="3522664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5226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1250000000000002E-3"/>
          <c:w val="1"/>
          <c:h val="0.993750000000000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D1D-4992-A3D2-AEDBE9C7DE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D1D-4992-A3D2-AEDBE9C7DE7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3D1D-4992-A3D2-AEDBE9C7DE7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3D1D-4992-A3D2-AEDBE9C7DE7E}"/>
              </c:ext>
            </c:extLst>
          </c:dPt>
          <c:cat>
            <c:strRef>
              <c:f>Tabelle1!$A$2:$A$5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0.26</c:v>
                </c:pt>
                <c:pt idx="1">
                  <c:v>0.15</c:v>
                </c:pt>
                <c:pt idx="2">
                  <c:v>0.02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1D-4992-A3D2-AEDBE9C7DE7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D1D-4992-A3D2-AEDBE9C7DE7E}"/>
              </c:ext>
            </c:extLst>
          </c:dPt>
          <c:cat>
            <c:strRef>
              <c:f>Tabelle1!$A$2:$A$5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0.74</c:v>
                </c:pt>
                <c:pt idx="1">
                  <c:v>0.85</c:v>
                </c:pt>
                <c:pt idx="2">
                  <c:v>0.98</c:v>
                </c:pt>
                <c:pt idx="3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1D-4992-A3D2-AEDBE9C7D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62102144"/>
        <c:axId val="362112128"/>
      </c:barChart>
      <c:catAx>
        <c:axId val="3621021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62112128"/>
        <c:crosses val="autoZero"/>
        <c:auto val="1"/>
        <c:lblAlgn val="ctr"/>
        <c:lblOffset val="100"/>
        <c:noMultiLvlLbl val="0"/>
      </c:catAx>
      <c:valAx>
        <c:axId val="3621121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6210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1250000000000002E-3"/>
          <c:w val="1"/>
          <c:h val="0.993750000000000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87D-464A-A073-C5DD82C497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87D-464A-A073-C5DD82C497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87D-464A-A073-C5DD82C497BB}"/>
              </c:ext>
            </c:extLst>
          </c:dPt>
          <c:cat>
            <c:strRef>
              <c:f>Tabelle1!$A$2:$A$4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0.45</c:v>
                </c:pt>
                <c:pt idx="1">
                  <c:v>0.1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7D-464A-A073-C5DD82C497B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87D-464A-A073-C5DD82C497BB}"/>
              </c:ext>
            </c:extLst>
          </c:dPt>
          <c:cat>
            <c:strRef>
              <c:f>Tabelle1!$A$2:$A$4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0.9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7D-464A-A073-C5DD82C49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67374336"/>
        <c:axId val="367375872"/>
      </c:barChart>
      <c:catAx>
        <c:axId val="3673743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67375872"/>
        <c:crosses val="autoZero"/>
        <c:auto val="1"/>
        <c:lblAlgn val="ctr"/>
        <c:lblOffset val="100"/>
        <c:noMultiLvlLbl val="0"/>
      </c:catAx>
      <c:valAx>
        <c:axId val="3673758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6737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1250000000000002E-3"/>
          <c:w val="1"/>
          <c:h val="0.993750000000000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4BD-4553-9973-A3A59E87486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4BD-4553-9973-A3A59E874865}"/>
              </c:ext>
            </c:extLst>
          </c:dPt>
          <c:cat>
            <c:strRef>
              <c:f>Tabelle1!$A$2:$A$3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0.09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BD-4553-9973-A3A59E87486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4BD-4553-9973-A3A59E874865}"/>
              </c:ext>
            </c:extLst>
          </c:dPt>
          <c:cat>
            <c:strRef>
              <c:f>Tabelle1!$A$2:$A$3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0.91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BD-4553-9973-A3A59E874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74259072"/>
        <c:axId val="374264960"/>
      </c:barChart>
      <c:catAx>
        <c:axId val="3742590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74264960"/>
        <c:crosses val="autoZero"/>
        <c:auto val="1"/>
        <c:lblAlgn val="ctr"/>
        <c:lblOffset val="100"/>
        <c:noMultiLvlLbl val="0"/>
      </c:catAx>
      <c:valAx>
        <c:axId val="3742649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7425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2896068362702"/>
          <c:y val="8.1075016039016332E-3"/>
          <c:w val="0.66328975820343927"/>
          <c:h val="0.919251486433803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57-4F66-B065-51A048E3FEBA}"/>
              </c:ext>
            </c:extLst>
          </c:dPt>
          <c:dLbls>
            <c:dLbl>
              <c:idx val="1"/>
              <c:layout>
                <c:manualLayout>
                  <c:x val="-3.3234162940034757E-3"/>
                  <c:y val="1.18258841013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57-4F66-B065-51A048E3FEBA}"/>
                </c:ext>
              </c:extLst>
            </c:dLbl>
            <c:dLbl>
              <c:idx val="2"/>
              <c:layout>
                <c:manualLayout>
                  <c:x val="-1.2558133764076763E-2"/>
                  <c:y val="-4.33208067527485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57-4F66-B065-51A048E3FEBA}"/>
                </c:ext>
              </c:extLst>
            </c:dLbl>
            <c:dLbl>
              <c:idx val="4"/>
              <c:layout>
                <c:manualLayout>
                  <c:x val="1.9940497764021219E-2"/>
                  <c:y val="1.57674316250604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57-4F66-B065-51A048E3FEBA}"/>
                </c:ext>
              </c:extLst>
            </c:dLbl>
            <c:dLbl>
              <c:idx val="7"/>
              <c:layout>
                <c:manualLayout>
                  <c:x val="-1.7552213501016555E-2"/>
                  <c:y val="1.06472521733787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57-4F66-B065-51A048E3FE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 noProof="0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1">
                  <c:v>MÚSICA</c:v>
                </c:pt>
                <c:pt idx="3">
                  <c:v>PELÍCULAS*</c:v>
                </c:pt>
                <c:pt idx="5">
                  <c:v>VIDEOJUEGOS</c:v>
                </c:pt>
                <c:pt idx="7">
                  <c:v>LIBROS**</c:v>
                </c:pt>
                <c:pt idx="9">
                  <c:v>FÚTBOL***</c:v>
                </c:pt>
                <c:pt idx="11">
                  <c:v>SERIES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1">
                  <c:v>1560</c:v>
                </c:pt>
                <c:pt idx="3">
                  <c:v>726</c:v>
                </c:pt>
                <c:pt idx="5">
                  <c:v>241</c:v>
                </c:pt>
                <c:pt idx="7">
                  <c:v>419</c:v>
                </c:pt>
                <c:pt idx="9">
                  <c:v>113</c:v>
                </c:pt>
                <c:pt idx="11">
                  <c:v>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57-4F66-B065-51A048E3FEBA}"/>
            </c:ext>
          </c:extLst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1">
                  <c:v>MÚSICA</c:v>
                </c:pt>
                <c:pt idx="3">
                  <c:v>PELÍCULAS*</c:v>
                </c:pt>
                <c:pt idx="5">
                  <c:v>VIDEOJUEGOS</c:v>
                </c:pt>
                <c:pt idx="7">
                  <c:v>LIBROS**</c:v>
                </c:pt>
                <c:pt idx="9">
                  <c:v>FÚTBOL***</c:v>
                </c:pt>
                <c:pt idx="11">
                  <c:v>SERIES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1">
                  <c:v>1660.5712995404695</c:v>
                </c:pt>
                <c:pt idx="3">
                  <c:v>788.84533730079704</c:v>
                </c:pt>
                <c:pt idx="5">
                  <c:v>222.76143379267529</c:v>
                </c:pt>
                <c:pt idx="7">
                  <c:v>374</c:v>
                </c:pt>
                <c:pt idx="9">
                  <c:v>122.13591206364384</c:v>
                </c:pt>
                <c:pt idx="11">
                  <c:v>959.38699666812761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57-4F66-B065-51A048E3F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12"/>
        <c:axId val="549840384"/>
        <c:axId val="549841920"/>
      </c:barChart>
      <c:catAx>
        <c:axId val="549840384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000" noProof="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549841920"/>
        <c:crossesAt val="-1"/>
        <c:auto val="1"/>
        <c:lblAlgn val="ctr"/>
        <c:lblOffset val="100"/>
        <c:noMultiLvlLbl val="0"/>
      </c:catAx>
      <c:valAx>
        <c:axId val="549841920"/>
        <c:scaling>
          <c:orientation val="minMax"/>
          <c:max val="23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49840384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82896068362702"/>
          <c:y val="8.1075016039016332E-3"/>
          <c:w val="0.66328975820343927"/>
          <c:h val="0.946938811018470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61-49BF-A16E-7F9B5D527D9B}"/>
              </c:ext>
            </c:extLst>
          </c:dPt>
          <c:dLbls>
            <c:dLbl>
              <c:idx val="1"/>
              <c:layout>
                <c:manualLayout>
                  <c:x val="-3.3234162940034757E-3"/>
                  <c:y val="1.18258841013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61-49BF-A16E-7F9B5D527D9B}"/>
                </c:ext>
              </c:extLst>
            </c:dLbl>
            <c:dLbl>
              <c:idx val="2"/>
              <c:layout>
                <c:manualLayout>
                  <c:x val="-1.2558133764076763E-2"/>
                  <c:y val="-4.33208067527485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61-49BF-A16E-7F9B5D527D9B}"/>
                </c:ext>
              </c:extLst>
            </c:dLbl>
            <c:dLbl>
              <c:idx val="4"/>
              <c:layout>
                <c:manualLayout>
                  <c:x val="1.9940497764021219E-2"/>
                  <c:y val="1.57674316250604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61-49BF-A16E-7F9B5D527D9B}"/>
                </c:ext>
              </c:extLst>
            </c:dLbl>
            <c:dLbl>
              <c:idx val="7"/>
              <c:layout>
                <c:manualLayout>
                  <c:x val="-1.3293513933492526E-2"/>
                  <c:y val="5.97448603204217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61-49BF-A16E-7F9B5D527D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 noProof="0">
                    <a:solidFill>
                      <a:schemeClr val="accent2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1">
                  <c:v>MÚSICA</c:v>
                </c:pt>
                <c:pt idx="3">
                  <c:v>PELÍCULAS*</c:v>
                </c:pt>
                <c:pt idx="5">
                  <c:v>VIDEOJUEGOS</c:v>
                </c:pt>
                <c:pt idx="7">
                  <c:v>LIBROS**</c:v>
                </c:pt>
                <c:pt idx="9">
                  <c:v>FÚTBOL***</c:v>
                </c:pt>
                <c:pt idx="11">
                  <c:v>SERIES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1">
                  <c:v>5182.6028926433555</c:v>
                </c:pt>
                <c:pt idx="3">
                  <c:v>5725</c:v>
                </c:pt>
                <c:pt idx="5">
                  <c:v>5622</c:v>
                </c:pt>
                <c:pt idx="7">
                  <c:v>3609</c:v>
                </c:pt>
                <c:pt idx="9">
                  <c:v>355</c:v>
                </c:pt>
                <c:pt idx="11">
                  <c:v>1405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1-49BF-A16E-7F9B5D527D9B}"/>
            </c:ext>
          </c:extLst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1">
                  <c:v>MÚSICA</c:v>
                </c:pt>
                <c:pt idx="3">
                  <c:v>PELÍCULAS*</c:v>
                </c:pt>
                <c:pt idx="5">
                  <c:v>VIDEOJUEGOS</c:v>
                </c:pt>
                <c:pt idx="7">
                  <c:v>LIBROS**</c:v>
                </c:pt>
                <c:pt idx="9">
                  <c:v>FÚTBOL***</c:v>
                </c:pt>
                <c:pt idx="11">
                  <c:v>SERIES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1">
                  <c:v>5767.431976232946</c:v>
                </c:pt>
                <c:pt idx="3">
                  <c:v>6934.7016607514124</c:v>
                </c:pt>
                <c:pt idx="5">
                  <c:v>5607.9554694930684</c:v>
                </c:pt>
                <c:pt idx="7">
                  <c:v>3103</c:v>
                </c:pt>
                <c:pt idx="9">
                  <c:v>369.10483688722718</c:v>
                </c:pt>
                <c:pt idx="11">
                  <c:v>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1-49BF-A16E-7F9B5D527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axId val="551735296"/>
        <c:axId val="551736832"/>
      </c:barChart>
      <c:catAx>
        <c:axId val="551735296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000" noProof="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551736832"/>
        <c:crossesAt val="-1"/>
        <c:auto val="1"/>
        <c:lblAlgn val="ctr"/>
        <c:lblOffset val="100"/>
        <c:noMultiLvlLbl val="0"/>
      </c:catAx>
      <c:valAx>
        <c:axId val="551736832"/>
        <c:scaling>
          <c:orientation val="minMax"/>
          <c:max val="100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51735296"/>
        <c:crosses val="autoZero"/>
        <c:crossBetween val="between"/>
        <c:majorUnit val="10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00275121849531E-2"/>
          <c:y val="2.4207763852987962E-2"/>
          <c:w val="0.90131356541793628"/>
          <c:h val="0.71657551335660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Desde el estreno a un año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MÚSICA</c:v>
                </c:pt>
                <c:pt idx="1">
                  <c:v>PELÍCULAS</c:v>
                </c:pt>
                <c:pt idx="2">
                  <c:v>VIDEOJUEGOS</c:v>
                </c:pt>
                <c:pt idx="3">
                  <c:v>LIBROS</c:v>
                </c:pt>
                <c:pt idx="4">
                  <c:v>SERIES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0.47</c:v>
                </c:pt>
                <c:pt idx="1">
                  <c:v>0.60699999999999998</c:v>
                </c:pt>
                <c:pt idx="2">
                  <c:v>0.45200000000000001</c:v>
                </c:pt>
                <c:pt idx="3">
                  <c:v>0.41</c:v>
                </c:pt>
                <c:pt idx="4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D-494E-A6BE-EEB6B273428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Antigüedad de uno a tres años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MÚSICA</c:v>
                </c:pt>
                <c:pt idx="1">
                  <c:v>PELÍCULAS</c:v>
                </c:pt>
                <c:pt idx="2">
                  <c:v>VIDEOJUEGOS</c:v>
                </c:pt>
                <c:pt idx="3">
                  <c:v>LIBROS</c:v>
                </c:pt>
                <c:pt idx="4">
                  <c:v>SERIES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0.26</c:v>
                </c:pt>
                <c:pt idx="1">
                  <c:v>0.23400000000000001</c:v>
                </c:pt>
                <c:pt idx="2">
                  <c:v>0.34899999999999998</c:v>
                </c:pt>
                <c:pt idx="3">
                  <c:v>0.3</c:v>
                </c:pt>
                <c:pt idx="4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FD-494E-A6BE-EEB6B273428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Antigüedad de tres años en adelante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MÚSICA</c:v>
                </c:pt>
                <c:pt idx="1">
                  <c:v>PELÍCULAS</c:v>
                </c:pt>
                <c:pt idx="2">
                  <c:v>VIDEOJUEGOS</c:v>
                </c:pt>
                <c:pt idx="3">
                  <c:v>LIBROS</c:v>
                </c:pt>
                <c:pt idx="4">
                  <c:v>SERIES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0.27</c:v>
                </c:pt>
                <c:pt idx="1">
                  <c:v>0.158</c:v>
                </c:pt>
                <c:pt idx="2">
                  <c:v>0.19900000000000001</c:v>
                </c:pt>
                <c:pt idx="3">
                  <c:v>0.28999999999999998</c:v>
                </c:pt>
                <c:pt idx="4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7-47DD-BEA5-0BFF42150A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"/>
        <c:axId val="353010432"/>
        <c:axId val="363361408"/>
      </c:barChart>
      <c:catAx>
        <c:axId val="35301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900"/>
            </a:pPr>
            <a:endParaRPr lang="es-ES"/>
          </a:p>
        </c:txPr>
        <c:crossAx val="363361408"/>
        <c:crosses val="autoZero"/>
        <c:auto val="1"/>
        <c:lblAlgn val="ctr"/>
        <c:lblOffset val="100"/>
        <c:noMultiLvlLbl val="0"/>
      </c:catAx>
      <c:valAx>
        <c:axId val="363361408"/>
        <c:scaling>
          <c:orientation val="minMax"/>
          <c:max val="0.8"/>
        </c:scaling>
        <c:delete val="1"/>
        <c:axPos val="l"/>
        <c:numFmt formatCode="0%" sourceLinked="0"/>
        <c:majorTickMark val="out"/>
        <c:minorTickMark val="none"/>
        <c:tickLblPos val="nextTo"/>
        <c:crossAx val="35301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5050260846869323E-2"/>
          <c:y val="0.8460585902885821"/>
          <c:w val="0.93494973915313062"/>
          <c:h val="0.13764069414328514"/>
        </c:manualLayout>
      </c:layout>
      <c:overlay val="0"/>
      <c:txPr>
        <a:bodyPr/>
        <a:lstStyle/>
        <a:p>
          <a:pPr>
            <a:defRPr sz="9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8950319877319"/>
          <c:y val="1.7464394842224791E-2"/>
          <c:w val="0.81159496516754204"/>
          <c:h val="0.879517300564256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VALOR INDUSTRIA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9E-43E2-8A94-AD30B37ED1AE}"/>
              </c:ext>
            </c:extLst>
          </c:dPt>
          <c:dLbls>
            <c:dLbl>
              <c:idx val="0"/>
              <c:layout>
                <c:manualLayout>
                  <c:x val="1.5809866986965647E-2"/>
                  <c:y val="3.08744687031677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9E-43E2-8A94-AD30B37ED1AE}"/>
                </c:ext>
              </c:extLst>
            </c:dLbl>
            <c:dLbl>
              <c:idx val="1"/>
              <c:layout>
                <c:manualLayout>
                  <c:x val="7.7828195204412663E-3"/>
                  <c:y val="-8.29880671564773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9E-43E2-8A94-AD30B37ED1AE}"/>
                </c:ext>
              </c:extLst>
            </c:dLbl>
            <c:dLbl>
              <c:idx val="2"/>
              <c:layout>
                <c:manualLayout>
                  <c:x val="8.9327380268463717E-4"/>
                  <c:y val="2.327868661650109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9E-43E2-8A94-AD30B37ED1AE}"/>
                </c:ext>
              </c:extLst>
            </c:dLbl>
            <c:dLbl>
              <c:idx val="5"/>
              <c:layout>
                <c:manualLayout>
                  <c:x val="1.142607904099087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9E-43E2-8A94-AD30B37ED1AE}"/>
                </c:ext>
              </c:extLst>
            </c:dLbl>
            <c:dLbl>
              <c:idx val="10"/>
              <c:layout>
                <c:manualLayout>
                  <c:x val="6.4175428191700279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9E-43E2-8A94-AD30B37ED1AE}"/>
                </c:ext>
              </c:extLst>
            </c:dLbl>
            <c:dLbl>
              <c:idx val="13"/>
              <c:layout>
                <c:manualLayout>
                  <c:x val="2.6801485666397177E-2"/>
                  <c:y val="2.3278686616501096E-7"/>
                </c:manualLayout>
              </c:layout>
              <c:numFmt formatCode="#,##0" sourceLinked="0"/>
              <c:spPr>
                <a:noFill/>
                <a:effectLst/>
              </c:spPr>
              <c:txPr>
                <a:bodyPr/>
                <a:lstStyle/>
                <a:p>
                  <a:pPr>
                    <a:defRPr lang="en-US" sz="1600" noProof="0">
                      <a:solidFill>
                        <a:schemeClr val="accent2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9E-43E2-8A94-AD30B37ED1AE}"/>
                </c:ext>
              </c:extLst>
            </c:dLbl>
            <c:numFmt formatCode="#,##0" sourceLinked="0"/>
            <c:spPr>
              <a:noFill/>
              <a:effectLst/>
            </c:spPr>
            <c:txPr>
              <a:bodyPr/>
              <a:lstStyle/>
              <a:p>
                <a:pPr>
                  <a:defRPr lang="en-US" sz="1600" noProof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Físico</c:v>
                </c:pt>
                <c:pt idx="1">
                  <c:v>Digital</c:v>
                </c:pt>
              </c:strCache>
            </c:strRef>
          </c:cat>
          <c:val>
            <c:numRef>
              <c:f>Sheet1!$B$3:$B$4</c:f>
              <c:numCache>
                <c:formatCode>0</c:formatCode>
                <c:ptCount val="2"/>
                <c:pt idx="0">
                  <c:v>78.099999999999994</c:v>
                </c:pt>
                <c:pt idx="1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9E-43E2-8A94-AD30B37ED1AE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LUCRO CESANTE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5.7333511277192044E-3"/>
                  <c:y val="3.08732532686073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9E-43E2-8A94-AD30B37ED1AE}"/>
                </c:ext>
              </c:extLst>
            </c:dLbl>
            <c:dLbl>
              <c:idx val="1"/>
              <c:layout>
                <c:manualLayout>
                  <c:x val="1.1276302326615953E-2"/>
                  <c:y val="-3.0869606964926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9E-43E2-8A94-AD30B37ED1AE}"/>
                </c:ext>
              </c:extLst>
            </c:dLbl>
            <c:numFmt formatCode="#,##0" sourceLinked="0"/>
            <c:spPr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Físico</c:v>
                </c:pt>
                <c:pt idx="1">
                  <c:v>Digital</c:v>
                </c:pt>
              </c:strCache>
            </c:strRef>
          </c:cat>
          <c:val>
            <c:numRef>
              <c:f>Sheet1!$C$3:$C$4</c:f>
              <c:numCache>
                <c:formatCode>0</c:formatCode>
                <c:ptCount val="2"/>
                <c:pt idx="0">
                  <c:v>19.245502076683287</c:v>
                </c:pt>
                <c:pt idx="1">
                  <c:v>487.55907871445407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9E-43E2-8A94-AD30B37ED1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681613184"/>
        <c:axId val="681614720"/>
      </c:barChart>
      <c:catAx>
        <c:axId val="681613184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600" noProof="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681614720"/>
        <c:crosses val="autoZero"/>
        <c:auto val="1"/>
        <c:lblAlgn val="ctr"/>
        <c:lblOffset val="100"/>
        <c:noMultiLvlLbl val="0"/>
      </c:catAx>
      <c:valAx>
        <c:axId val="68161472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681613184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42947057359102"/>
          <c:y val="1.7464394842224791E-2"/>
          <c:w val="0.57689611740803382"/>
          <c:h val="0.88860975197188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81-4F32-AA4D-2AB120FCC3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81-4F32-AA4D-2AB120FCC3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81-4F32-AA4D-2AB120FCC3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81-4F32-AA4D-2AB120FCC3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81-4F32-AA4D-2AB120FCC3C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81-4F32-AA4D-2AB120FCC3C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81-4F32-AA4D-2AB120FCC3C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581-4F32-AA4D-2AB120FCC3C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581-4F32-AA4D-2AB120FCC3CA}"/>
              </c:ext>
            </c:extLst>
          </c:dPt>
          <c:dLbls>
            <c:dLbl>
              <c:idx val="1"/>
              <c:layout>
                <c:manualLayout>
                  <c:x val="1.0574278477965238E-2"/>
                  <c:y val="1.385671052777439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81-4F32-AA4D-2AB120FCC3CA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2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581-4F32-AA4D-2AB120FCC3CA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2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581-4F32-AA4D-2AB120FCC3CA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2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581-4F32-AA4D-2AB120FCC3CA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3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581-4F32-AA4D-2AB120FCC3CA}"/>
                </c:ext>
              </c:extLst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3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581-4F32-AA4D-2AB120FCC3CA}"/>
                </c:ext>
              </c:extLst>
            </c:dLbl>
            <c:dLbl>
              <c:idx val="7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3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581-4F32-AA4D-2AB120FCC3CA}"/>
                </c:ext>
              </c:extLst>
            </c:dLbl>
            <c:dLbl>
              <c:idx val="8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i="1" noProof="0">
                      <a:solidFill>
                        <a:schemeClr val="accent3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581-4F32-AA4D-2AB120FCC3C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i="1" noProof="0">
                    <a:solidFill>
                      <a:schemeClr val="accent1">
                        <a:lumMod val="7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Los futbolistas ganan ya mucho dinero </c:v>
                </c:pt>
                <c:pt idx="1">
                  <c:v>Acceder a través de otros sistemas es muy caro.</c:v>
                </c:pt>
                <c:pt idx="2">
                  <c:v>Accedo a estas emisiones de futbol online porque son rápidas. </c:v>
                </c:pt>
                <c:pt idx="3">
                  <c:v>Me parece que la calidad de emisión de estos soportes es mala</c:v>
                </c:pt>
                <c:pt idx="4">
                  <c:v>Es lícito acceder a estos portales para ver el fútbol</c:v>
                </c:pt>
                <c:pt idx="5">
                  <c:v>Ver el futbol sin pagar no le perjudica a mi equipo </c:v>
                </c:pt>
                <c:pt idx="6">
                  <c:v>Viendo el futbol de esta forma no estoy perjudicando a nadie. </c:v>
                </c:pt>
                <c:pt idx="7">
                  <c:v> Accedo a estas emisiones de futbol porque lo hace todo el mundo.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0.72739627339113244</c:v>
                </c:pt>
                <c:pt idx="1">
                  <c:v>0.60346344735050694</c:v>
                </c:pt>
                <c:pt idx="2">
                  <c:v>0.31334313121187829</c:v>
                </c:pt>
                <c:pt idx="3">
                  <c:v>0.38700100994177933</c:v>
                </c:pt>
                <c:pt idx="4">
                  <c:v>0.35180434575182978</c:v>
                </c:pt>
                <c:pt idx="5">
                  <c:v>0.41237469484014277</c:v>
                </c:pt>
                <c:pt idx="6">
                  <c:v>0.33538865518221683</c:v>
                </c:pt>
                <c:pt idx="7">
                  <c:v>0.27393766619130533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581-4F32-AA4D-2AB120FCC3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581-4F32-AA4D-2AB120FCC3C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>
                        <a:lumMod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Los futbolistas ganan ya mucho dinero </c:v>
                </c:pt>
                <c:pt idx="1">
                  <c:v>Acceder a través de otros sistemas es muy caro.</c:v>
                </c:pt>
                <c:pt idx="2">
                  <c:v>Accedo a estas emisiones de futbol online porque son rápidas. </c:v>
                </c:pt>
                <c:pt idx="3">
                  <c:v>Me parece que la calidad de emisión de estos soportes es mala</c:v>
                </c:pt>
                <c:pt idx="4">
                  <c:v>Es lícito acceder a estos portales para ver el fútbol</c:v>
                </c:pt>
                <c:pt idx="5">
                  <c:v>Ver el futbol sin pagar no le perjudica a mi equipo </c:v>
                </c:pt>
                <c:pt idx="6">
                  <c:v>Viendo el futbol de esta forma no estoy perjudicando a nadie. </c:v>
                </c:pt>
                <c:pt idx="7">
                  <c:v> Accedo a estas emisiones de futbol porque lo hace todo el mundo. 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0.72400000000000009</c:v>
                </c:pt>
                <c:pt idx="1">
                  <c:v>0.57599999999999996</c:v>
                </c:pt>
                <c:pt idx="2">
                  <c:v>0.28399999999999997</c:v>
                </c:pt>
                <c:pt idx="3" formatCode="0%">
                  <c:v>0.39500000000000002</c:v>
                </c:pt>
                <c:pt idx="4">
                  <c:v>0.32300000000000001</c:v>
                </c:pt>
                <c:pt idx="5">
                  <c:v>0.40699999999999997</c:v>
                </c:pt>
                <c:pt idx="6">
                  <c:v>0.35599999999999998</c:v>
                </c:pt>
                <c:pt idx="7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581-4F32-AA4D-2AB120FCC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402255872"/>
        <c:axId val="402257408"/>
      </c:barChart>
      <c:catAx>
        <c:axId val="402255872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402257408"/>
        <c:crosses val="autoZero"/>
        <c:auto val="1"/>
        <c:lblAlgn val="ctr"/>
        <c:lblOffset val="100"/>
        <c:noMultiLvlLbl val="0"/>
      </c:catAx>
      <c:valAx>
        <c:axId val="4022574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402255872"/>
        <c:crossesAt val="1"/>
        <c:crossBetween val="between"/>
      </c:valAx>
    </c:plotArea>
    <c:legend>
      <c:legendPos val="b"/>
      <c:layout>
        <c:manualLayout>
          <c:xMode val="edge"/>
          <c:yMode val="edge"/>
          <c:x val="0.62143452904315699"/>
          <c:y val="0.93922903914947464"/>
          <c:w val="0.23059943482689096"/>
          <c:h val="5.289313928792938E-2"/>
        </c:manualLayout>
      </c:layout>
      <c:overlay val="0"/>
      <c:txPr>
        <a:bodyPr/>
        <a:lstStyle/>
        <a:p>
          <a:pPr>
            <a:defRPr sz="105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276223731853128E-2"/>
          <c:y val="3.4948371723590152E-2"/>
          <c:w val="0.79423698749985017"/>
          <c:h val="0.88971649790797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Mercado música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98-4E4B-BF5F-21F599D06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Hoja1!$B$2:$B$18</c:f>
              <c:numCache>
                <c:formatCode>General</c:formatCode>
                <c:ptCount val="17"/>
                <c:pt idx="0">
                  <c:v>626.1</c:v>
                </c:pt>
                <c:pt idx="1">
                  <c:v>530.29999999999995</c:v>
                </c:pt>
                <c:pt idx="2">
                  <c:v>493.8</c:v>
                </c:pt>
                <c:pt idx="3">
                  <c:v>431.4</c:v>
                </c:pt>
                <c:pt idx="4">
                  <c:v>407</c:v>
                </c:pt>
                <c:pt idx="5">
                  <c:v>367.5</c:v>
                </c:pt>
                <c:pt idx="6">
                  <c:v>284</c:v>
                </c:pt>
                <c:pt idx="7">
                  <c:v>254.4</c:v>
                </c:pt>
                <c:pt idx="8">
                  <c:v>211</c:v>
                </c:pt>
                <c:pt idx="9">
                  <c:v>166.5</c:v>
                </c:pt>
                <c:pt idx="10">
                  <c:v>148.6</c:v>
                </c:pt>
                <c:pt idx="11">
                  <c:v>141.1</c:v>
                </c:pt>
                <c:pt idx="12">
                  <c:v>119.8</c:v>
                </c:pt>
                <c:pt idx="13">
                  <c:v>171</c:v>
                </c:pt>
                <c:pt idx="14">
                  <c:v>180</c:v>
                </c:pt>
                <c:pt idx="15" formatCode="0">
                  <c:v>180.76400000000001</c:v>
                </c:pt>
                <c:pt idx="16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4F-4A6A-A48D-E358A3CCD4D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Lucro cesante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94F-4A6A-A48D-E358A3CCD4D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4F-4A6A-A48D-E358A3CCD4D0}"/>
              </c:ext>
            </c:extLst>
          </c:dPt>
          <c:dLbls>
            <c:dLbl>
              <c:idx val="1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98-4E4B-BF5F-21F599D06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Hoja1!$C$2:$C$18</c:f>
              <c:numCache>
                <c:formatCode>General</c:formatCode>
                <c:ptCount val="17"/>
                <c:pt idx="11">
                  <c:v>580</c:v>
                </c:pt>
                <c:pt idx="12">
                  <c:v>513</c:v>
                </c:pt>
                <c:pt idx="13">
                  <c:v>410</c:v>
                </c:pt>
                <c:pt idx="14">
                  <c:v>402</c:v>
                </c:pt>
                <c:pt idx="15" formatCode="0">
                  <c:v>414.44076568481466</c:v>
                </c:pt>
                <c:pt idx="16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4F-4A6A-A48D-E358A3CCD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681722624"/>
        <c:axId val="681724160"/>
      </c:barChart>
      <c:catAx>
        <c:axId val="68172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681724160"/>
        <c:crosses val="autoZero"/>
        <c:auto val="1"/>
        <c:lblAlgn val="ctr"/>
        <c:lblOffset val="100"/>
        <c:noMultiLvlLbl val="0"/>
      </c:catAx>
      <c:valAx>
        <c:axId val="681724160"/>
        <c:scaling>
          <c:orientation val="minMax"/>
          <c:max val="7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700">
                <a:solidFill>
                  <a:schemeClr val="bg2"/>
                </a:solidFill>
              </a:defRPr>
            </a:pPr>
            <a:endParaRPr lang="es-ES"/>
          </a:p>
        </c:txPr>
        <c:crossAx val="68172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84901544841148"/>
          <c:y val="0.49007564762700034"/>
          <c:w val="0.18579249511619267"/>
          <c:h val="0.17668750466004493"/>
        </c:manualLayout>
      </c:layout>
      <c:overlay val="0"/>
      <c:txPr>
        <a:bodyPr/>
        <a:lstStyle/>
        <a:p>
          <a:pPr>
            <a:defRPr sz="105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8950319877319"/>
          <c:y val="1.7464394842224791E-2"/>
          <c:w val="0.81159496516754204"/>
          <c:h val="0.879517300564256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VALOR INDUSTRIA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E9-4672-B699-AECDA6939735}"/>
              </c:ext>
            </c:extLst>
          </c:dPt>
          <c:dLbls>
            <c:dLbl>
              <c:idx val="0"/>
              <c:layout>
                <c:manualLayout>
                  <c:x val="1.5809866986965647E-2"/>
                  <c:y val="3.08744687031677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E9-4672-B699-AECDA6939735}"/>
                </c:ext>
              </c:extLst>
            </c:dLbl>
            <c:dLbl>
              <c:idx val="1"/>
              <c:layout>
                <c:manualLayout>
                  <c:x val="7.7828195204412663E-3"/>
                  <c:y val="-8.29880671564773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E9-4672-B699-AECDA6939735}"/>
                </c:ext>
              </c:extLst>
            </c:dLbl>
            <c:dLbl>
              <c:idx val="2"/>
              <c:layout>
                <c:manualLayout>
                  <c:x val="8.9327380268463717E-4"/>
                  <c:y val="2.327868661650109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E9-4672-B699-AECDA6939735}"/>
                </c:ext>
              </c:extLst>
            </c:dLbl>
            <c:dLbl>
              <c:idx val="5"/>
              <c:layout>
                <c:manualLayout>
                  <c:x val="1.142607904099087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E9-4672-B699-AECDA6939735}"/>
                </c:ext>
              </c:extLst>
            </c:dLbl>
            <c:dLbl>
              <c:idx val="10"/>
              <c:layout>
                <c:manualLayout>
                  <c:x val="6.4175428191700279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E9-4672-B699-AECDA6939735}"/>
                </c:ext>
              </c:extLst>
            </c:dLbl>
            <c:dLbl>
              <c:idx val="13"/>
              <c:layout>
                <c:manualLayout>
                  <c:x val="2.6801485666397177E-2"/>
                  <c:y val="2.3278686616501096E-7"/>
                </c:manualLayout>
              </c:layout>
              <c:numFmt formatCode="#,##0" sourceLinked="0"/>
              <c:spPr>
                <a:noFill/>
                <a:effectLst/>
              </c:spPr>
              <c:txPr>
                <a:bodyPr/>
                <a:lstStyle/>
                <a:p>
                  <a:pPr>
                    <a:defRPr lang="en-US" sz="1600" noProof="0">
                      <a:solidFill>
                        <a:schemeClr val="accent2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E9-4672-B699-AECDA6939735}"/>
                </c:ext>
              </c:extLst>
            </c:dLbl>
            <c:numFmt formatCode="#,##0" sourceLinked="0"/>
            <c:spPr>
              <a:noFill/>
              <a:effectLst/>
            </c:spPr>
            <c:txPr>
              <a:bodyPr/>
              <a:lstStyle/>
              <a:p>
                <a:pPr>
                  <a:defRPr lang="en-US" sz="1600" noProof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Físico</c:v>
                </c:pt>
                <c:pt idx="1">
                  <c:v>Digital</c:v>
                </c:pt>
              </c:strCache>
            </c:strRef>
          </c:cat>
          <c:val>
            <c:numRef>
              <c:f>Sheet1!$B$3:$B$4</c:f>
              <c:numCache>
                <c:formatCode>0</c:formatCode>
                <c:ptCount val="2"/>
                <c:pt idx="0" formatCode="General">
                  <c:v>677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E9-4672-B699-AECDA6939735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LUCRO CESANTE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5.7333511277192044E-3"/>
                  <c:y val="3.08732532686073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E9-4672-B699-AECDA6939735}"/>
                </c:ext>
              </c:extLst>
            </c:dLbl>
            <c:dLbl>
              <c:idx val="1"/>
              <c:layout>
                <c:manualLayout>
                  <c:x val="1.1276302326615953E-2"/>
                  <c:y val="-3.0869606964926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E9-4672-B699-AECDA6939735}"/>
                </c:ext>
              </c:extLst>
            </c:dLbl>
            <c:numFmt formatCode="#,##0" sourceLinked="0"/>
            <c:spPr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Físico</c:v>
                </c:pt>
                <c:pt idx="1">
                  <c:v>Digital</c:v>
                </c:pt>
              </c:strCache>
            </c:strRef>
          </c:cat>
          <c:val>
            <c:numRef>
              <c:f>Sheet1!$C$3:$C$4</c:f>
              <c:numCache>
                <c:formatCode>0</c:formatCode>
                <c:ptCount val="2"/>
                <c:pt idx="0">
                  <c:v>313</c:v>
                </c:pt>
                <c:pt idx="1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E9-4672-B699-AECDA69397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682046976"/>
        <c:axId val="682048512"/>
      </c:barChart>
      <c:catAx>
        <c:axId val="682046976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600" noProof="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682048512"/>
        <c:crosses val="autoZero"/>
        <c:auto val="1"/>
        <c:lblAlgn val="ctr"/>
        <c:lblOffset val="100"/>
        <c:noMultiLvlLbl val="0"/>
      </c:catAx>
      <c:valAx>
        <c:axId val="68204851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82046976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276223731853128E-2"/>
          <c:y val="3.4948371723590152E-2"/>
          <c:w val="0.8438213608368913"/>
          <c:h val="0.88971649790797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Mercado películas (incluye cine)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4B-4176-89F8-A4E3BFDA0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Hoja1!$B$2:$B$13</c:f>
              <c:numCache>
                <c:formatCode>General</c:formatCode>
                <c:ptCount val="12"/>
                <c:pt idx="0">
                  <c:v>1206.6599999999999</c:v>
                </c:pt>
                <c:pt idx="1">
                  <c:v>1158.44</c:v>
                </c:pt>
                <c:pt idx="2">
                  <c:v>1063.79</c:v>
                </c:pt>
                <c:pt idx="3">
                  <c:v>1044.1399999999999</c:v>
                </c:pt>
                <c:pt idx="4">
                  <c:v>977.81</c:v>
                </c:pt>
                <c:pt idx="5">
                  <c:v>878.15</c:v>
                </c:pt>
                <c:pt idx="6">
                  <c:v>823.7</c:v>
                </c:pt>
                <c:pt idx="7">
                  <c:v>679</c:v>
                </c:pt>
                <c:pt idx="8">
                  <c:v>673</c:v>
                </c:pt>
                <c:pt idx="9">
                  <c:v>721</c:v>
                </c:pt>
                <c:pt idx="10">
                  <c:v>807</c:v>
                </c:pt>
                <c:pt idx="11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B-4B3C-9B0D-B5E168FE50C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Lucro cesante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7AB-4B3C-9B0D-B5E168FE50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7AB-4B3C-9B0D-B5E168FE50C0}"/>
              </c:ext>
            </c:extLst>
          </c:dPt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4B-4176-89F8-A4E3BFDA0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Hoja1!$C$2:$C$13</c:f>
              <c:numCache>
                <c:formatCode>General</c:formatCode>
                <c:ptCount val="12"/>
                <c:pt idx="6">
                  <c:v>327</c:v>
                </c:pt>
                <c:pt idx="7">
                  <c:v>450</c:v>
                </c:pt>
                <c:pt idx="8">
                  <c:v>571</c:v>
                </c:pt>
                <c:pt idx="9">
                  <c:v>573</c:v>
                </c:pt>
                <c:pt idx="10">
                  <c:v>573</c:v>
                </c:pt>
                <c:pt idx="11">
                  <c:v>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AB-4B3C-9B0D-B5E168FE5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100"/>
        <c:axId val="720433536"/>
        <c:axId val="720435072"/>
      </c:barChart>
      <c:catAx>
        <c:axId val="72043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720435072"/>
        <c:crosses val="autoZero"/>
        <c:auto val="1"/>
        <c:lblAlgn val="ctr"/>
        <c:lblOffset val="100"/>
        <c:noMultiLvlLbl val="0"/>
      </c:catAx>
      <c:valAx>
        <c:axId val="720435072"/>
        <c:scaling>
          <c:orientation val="minMax"/>
          <c:max val="14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rgbClr val="8E8581"/>
                </a:solidFill>
              </a:defRPr>
            </a:pPr>
            <a:endParaRPr lang="es-ES"/>
          </a:p>
        </c:txPr>
        <c:crossAx val="72043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91756772030305"/>
          <c:y val="0.48959191459288404"/>
          <c:w val="0.12089263961622022"/>
          <c:h val="0.17331790634987149"/>
        </c:manualLayout>
      </c:layout>
      <c:overlay val="0"/>
      <c:txPr>
        <a:bodyPr/>
        <a:lstStyle/>
        <a:p>
          <a:pPr>
            <a:defRPr lang="en-GB" sz="800" b="0" i="0" u="none" strike="noStrike" kern="1200" baseline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8950319877319"/>
          <c:y val="1.7464394842224791E-2"/>
          <c:w val="0.81159496516754204"/>
          <c:h val="0.879517300564256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VALOR INDUSTRIA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1C-4B12-9D4B-263BD86AAA80}"/>
              </c:ext>
            </c:extLst>
          </c:dPt>
          <c:dLbls>
            <c:dLbl>
              <c:idx val="0"/>
              <c:layout>
                <c:manualLayout>
                  <c:x val="1.5809866986965647E-2"/>
                  <c:y val="3.08744687031677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1C-4B12-9D4B-263BD86AAA80}"/>
                </c:ext>
              </c:extLst>
            </c:dLbl>
            <c:dLbl>
              <c:idx val="1"/>
              <c:layout>
                <c:manualLayout>
                  <c:x val="7.7828195204412663E-3"/>
                  <c:y val="-8.29880671564773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1C-4B12-9D4B-263BD86AAA80}"/>
                </c:ext>
              </c:extLst>
            </c:dLbl>
            <c:dLbl>
              <c:idx val="2"/>
              <c:layout>
                <c:manualLayout>
                  <c:x val="8.9327380268463717E-4"/>
                  <c:y val="2.327868661650109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1C-4B12-9D4B-263BD86AAA80}"/>
                </c:ext>
              </c:extLst>
            </c:dLbl>
            <c:dLbl>
              <c:idx val="5"/>
              <c:layout>
                <c:manualLayout>
                  <c:x val="1.142607904099087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1C-4B12-9D4B-263BD86AAA80}"/>
                </c:ext>
              </c:extLst>
            </c:dLbl>
            <c:dLbl>
              <c:idx val="10"/>
              <c:layout>
                <c:manualLayout>
                  <c:x val="6.4175428191700279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1C-4B12-9D4B-263BD86AAA80}"/>
                </c:ext>
              </c:extLst>
            </c:dLbl>
            <c:dLbl>
              <c:idx val="13"/>
              <c:layout>
                <c:manualLayout>
                  <c:x val="2.6801485666397177E-2"/>
                  <c:y val="2.3278686616501096E-7"/>
                </c:manualLayout>
              </c:layout>
              <c:numFmt formatCode="#,##0" sourceLinked="0"/>
              <c:spPr>
                <a:noFill/>
                <a:effectLst/>
              </c:spPr>
              <c:txPr>
                <a:bodyPr/>
                <a:lstStyle/>
                <a:p>
                  <a:pPr>
                    <a:defRPr lang="en-US" sz="1600" noProof="0">
                      <a:solidFill>
                        <a:schemeClr val="accent2"/>
                      </a:solidFill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1C-4B12-9D4B-263BD86AAA80}"/>
                </c:ext>
              </c:extLst>
            </c:dLbl>
            <c:numFmt formatCode="#,##0" sourceLinked="0"/>
            <c:spPr>
              <a:noFill/>
              <a:effectLst/>
            </c:spPr>
            <c:txPr>
              <a:bodyPr/>
              <a:lstStyle/>
              <a:p>
                <a:pPr>
                  <a:defRPr lang="en-US" sz="1600" noProof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Físico</c:v>
                </c:pt>
                <c:pt idx="1">
                  <c:v>Digital</c:v>
                </c:pt>
              </c:strCache>
            </c:strRef>
          </c:cat>
          <c:val>
            <c:numRef>
              <c:f>Sheet1!$B$3:$B$4</c:f>
              <c:numCache>
                <c:formatCode>0</c:formatCode>
                <c:ptCount val="2"/>
                <c:pt idx="0">
                  <c:v>393</c:v>
                </c:pt>
                <c:pt idx="1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1C-4B12-9D4B-263BD86AAA80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LUCRO CESANTE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5.7333511277192044E-3"/>
                  <c:y val="3.08732532686073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1C-4B12-9D4B-263BD86AAA80}"/>
                </c:ext>
              </c:extLst>
            </c:dLbl>
            <c:dLbl>
              <c:idx val="1"/>
              <c:layout>
                <c:manualLayout>
                  <c:x val="1.8601064697421298E-3"/>
                  <c:y val="4.8617382415822044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1C-4B12-9D4B-263BD86AAA80}"/>
                </c:ext>
              </c:extLst>
            </c:dLbl>
            <c:numFmt formatCode="#,##0" sourceLinked="0"/>
            <c:spPr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Físico</c:v>
                </c:pt>
                <c:pt idx="1">
                  <c:v>Digital</c:v>
                </c:pt>
              </c:strCache>
            </c:strRef>
          </c:cat>
          <c:val>
            <c:numRef>
              <c:f>Sheet1!$C$3:$C$4</c:f>
              <c:numCache>
                <c:formatCode>0</c:formatCode>
                <c:ptCount val="2"/>
                <c:pt idx="0">
                  <c:v>189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1C-4B12-9D4B-263BD86AAA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734094848"/>
        <c:axId val="734096384"/>
      </c:barChart>
      <c:catAx>
        <c:axId val="734094848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600" noProof="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734096384"/>
        <c:crosses val="autoZero"/>
        <c:auto val="1"/>
        <c:lblAlgn val="ctr"/>
        <c:lblOffset val="100"/>
        <c:noMultiLvlLbl val="0"/>
      </c:catAx>
      <c:valAx>
        <c:axId val="734096384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734094848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14854031675796E-2"/>
          <c:y val="3.4948247171122868E-2"/>
          <c:w val="0.79423698749985017"/>
          <c:h val="0.88971649790797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Mercado Videojuegos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C-42F8-BDE4-4E391BCAB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Hoja1!$B$2:$B$12</c:f>
              <c:numCache>
                <c:formatCode>General</c:formatCode>
                <c:ptCount val="11"/>
                <c:pt idx="0">
                  <c:v>719</c:v>
                </c:pt>
                <c:pt idx="1">
                  <c:v>744</c:v>
                </c:pt>
                <c:pt idx="2">
                  <c:v>633</c:v>
                </c:pt>
                <c:pt idx="3">
                  <c:v>575</c:v>
                </c:pt>
                <c:pt idx="4">
                  <c:v>499</c:v>
                </c:pt>
                <c:pt idx="5">
                  <c:v>428</c:v>
                </c:pt>
                <c:pt idx="6">
                  <c:v>401</c:v>
                </c:pt>
                <c:pt idx="7">
                  <c:v>461</c:v>
                </c:pt>
                <c:pt idx="8">
                  <c:v>497</c:v>
                </c:pt>
                <c:pt idx="9">
                  <c:v>744</c:v>
                </c:pt>
                <c:pt idx="10">
                  <c:v>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E5-442A-BB77-FC73F5A173C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Lucro cesante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1C-42F8-BDE4-4E391BCAB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Hoja1!$C$2:$C$12</c:f>
              <c:numCache>
                <c:formatCode>General</c:formatCode>
                <c:ptCount val="11"/>
                <c:pt idx="5">
                  <c:v>270</c:v>
                </c:pt>
                <c:pt idx="6">
                  <c:v>284</c:v>
                </c:pt>
                <c:pt idx="7">
                  <c:v>226</c:v>
                </c:pt>
                <c:pt idx="8">
                  <c:v>231</c:v>
                </c:pt>
                <c:pt idx="9">
                  <c:v>247</c:v>
                </c:pt>
                <c:pt idx="10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E5-442A-BB77-FC73F5A17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736948608"/>
        <c:axId val="736950144"/>
      </c:barChart>
      <c:catAx>
        <c:axId val="7369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736950144"/>
        <c:crosses val="autoZero"/>
        <c:auto val="1"/>
        <c:lblAlgn val="ctr"/>
        <c:lblOffset val="100"/>
        <c:noMultiLvlLbl val="0"/>
      </c:catAx>
      <c:valAx>
        <c:axId val="736950144"/>
        <c:scaling>
          <c:orientation val="minMax"/>
          <c:max val="1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700">
                <a:solidFill>
                  <a:schemeClr val="bg2"/>
                </a:solidFill>
              </a:defRPr>
            </a:pPr>
            <a:endParaRPr lang="es-ES"/>
          </a:p>
        </c:txPr>
        <c:crossAx val="7369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94543347370834"/>
          <c:y val="0.49007564762700034"/>
          <c:w val="0.13069601836960462"/>
          <c:h val="0.20216520314786662"/>
        </c:manualLayout>
      </c:layout>
      <c:overlay val="0"/>
      <c:txPr>
        <a:bodyPr/>
        <a:lstStyle/>
        <a:p>
          <a:pPr>
            <a:defRPr sz="1050"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8950319877319"/>
          <c:y val="1.7464394842224791E-2"/>
          <c:w val="0.81159496516754204"/>
          <c:h val="0.879517300564256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VALOR INDUSTRIA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899-4755-805C-476F5CFC5285}"/>
              </c:ext>
            </c:extLst>
          </c:dPt>
          <c:dLbls>
            <c:dLbl>
              <c:idx val="0"/>
              <c:layout>
                <c:manualLayout>
                  <c:x val="1.5809866986965647E-2"/>
                  <c:y val="3.08744687031677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99-4755-805C-476F5CFC5285}"/>
                </c:ext>
              </c:extLst>
            </c:dLbl>
            <c:dLbl>
              <c:idx val="1"/>
              <c:layout>
                <c:manualLayout>
                  <c:x val="7.7828195204412663E-3"/>
                  <c:y val="-8.29880671564773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99-4755-805C-476F5CFC5285}"/>
                </c:ext>
              </c:extLst>
            </c:dLbl>
            <c:dLbl>
              <c:idx val="2"/>
              <c:layout>
                <c:manualLayout>
                  <c:x val="8.9327380268463717E-4"/>
                  <c:y val="2.327868661650109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99-4755-805C-476F5CFC5285}"/>
                </c:ext>
              </c:extLst>
            </c:dLbl>
            <c:dLbl>
              <c:idx val="5"/>
              <c:layout>
                <c:manualLayout>
                  <c:x val="1.142607904099087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99-4755-805C-476F5CFC5285}"/>
                </c:ext>
              </c:extLst>
            </c:dLbl>
            <c:dLbl>
              <c:idx val="10"/>
              <c:layout>
                <c:manualLayout>
                  <c:x val="6.4175428191700279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99-4755-805C-476F5CFC5285}"/>
                </c:ext>
              </c:extLst>
            </c:dLbl>
            <c:dLbl>
              <c:idx val="13"/>
              <c:layout>
                <c:manualLayout>
                  <c:x val="2.6801485666397177E-2"/>
                  <c:y val="2.3278686616501096E-7"/>
                </c:manualLayout>
              </c:layout>
              <c:numFmt formatCode="#,##0" sourceLinked="0"/>
              <c:spPr>
                <a:noFill/>
                <a:effectLst/>
              </c:spPr>
              <c:txPr>
                <a:bodyPr/>
                <a:lstStyle/>
                <a:p>
                  <a:pPr>
                    <a:defRPr lang="en-US" sz="1600" noProof="0">
                      <a:solidFill>
                        <a:schemeClr val="accent2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99-4755-805C-476F5CFC5285}"/>
                </c:ext>
              </c:extLst>
            </c:dLbl>
            <c:numFmt formatCode="#,##0" sourceLinked="0"/>
            <c:spPr>
              <a:noFill/>
              <a:effectLst/>
            </c:spPr>
            <c:txPr>
              <a:bodyPr/>
              <a:lstStyle/>
              <a:p>
                <a:pPr>
                  <a:defRPr lang="en-US" sz="1600" noProof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Físico</c:v>
                </c:pt>
                <c:pt idx="1">
                  <c:v>Digital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2200</c:v>
                </c:pt>
                <c:pt idx="1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99-4755-805C-476F5CFC5285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LUCRO CESANTE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5.7333511277192044E-3"/>
                  <c:y val="3.08732532686073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99-4755-805C-476F5CFC5285}"/>
                </c:ext>
              </c:extLst>
            </c:dLbl>
            <c:dLbl>
              <c:idx val="1"/>
              <c:layout>
                <c:manualLayout>
                  <c:x val="3.9524889897237424E-2"/>
                  <c:y val="7.2926073623733057E-6"/>
                </c:manualLayout>
              </c:layout>
              <c:numFmt formatCode="#,##0" sourceLinked="0"/>
              <c:spPr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accent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99-4755-805C-476F5CFC5285}"/>
                </c:ext>
              </c:extLst>
            </c:dLbl>
            <c:numFmt formatCode="#,##0" sourceLinked="0"/>
            <c:spPr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Físico</c:v>
                </c:pt>
                <c:pt idx="1">
                  <c:v>Digital</c:v>
                </c:pt>
              </c:strCache>
            </c:strRef>
          </c:cat>
          <c:val>
            <c:numRef>
              <c:f>Sheet1!$C$3:$C$4</c:f>
              <c:numCache>
                <c:formatCode>0</c:formatCode>
                <c:ptCount val="2"/>
                <c:pt idx="0">
                  <c:v>107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99-4755-805C-476F5CFC52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764082048"/>
        <c:axId val="764083584"/>
      </c:barChart>
      <c:catAx>
        <c:axId val="764082048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600" noProof="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764083584"/>
        <c:crosses val="autoZero"/>
        <c:auto val="1"/>
        <c:lblAlgn val="ctr"/>
        <c:lblOffset val="100"/>
        <c:noMultiLvlLbl val="0"/>
      </c:catAx>
      <c:valAx>
        <c:axId val="76408358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64082048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895280039148"/>
          <c:y val="1.7464468293390378E-2"/>
          <c:w val="0.81159496516754204"/>
          <c:h val="0.879517300564256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VALOR INDUSTRIA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FB0-4051-A6DA-EBDE71539117}"/>
              </c:ext>
            </c:extLst>
          </c:dPt>
          <c:dLbls>
            <c:dLbl>
              <c:idx val="0"/>
              <c:layout>
                <c:manualLayout>
                  <c:x val="1.5809866986965647E-2"/>
                  <c:y val="3.08744687031677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B0-4051-A6DA-EBDE71539117}"/>
                </c:ext>
              </c:extLst>
            </c:dLbl>
            <c:dLbl>
              <c:idx val="1"/>
              <c:layout>
                <c:manualLayout>
                  <c:x val="7.7828195204412663E-3"/>
                  <c:y val="-8.29880671564773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B0-4051-A6DA-EBDE71539117}"/>
                </c:ext>
              </c:extLst>
            </c:dLbl>
            <c:dLbl>
              <c:idx val="2"/>
              <c:layout>
                <c:manualLayout>
                  <c:x val="8.9327380268463717E-4"/>
                  <c:y val="2.327868661650109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B0-4051-A6DA-EBDE71539117}"/>
                </c:ext>
              </c:extLst>
            </c:dLbl>
            <c:dLbl>
              <c:idx val="5"/>
              <c:layout>
                <c:manualLayout>
                  <c:x val="1.142607904099087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B0-4051-A6DA-EBDE71539117}"/>
                </c:ext>
              </c:extLst>
            </c:dLbl>
            <c:dLbl>
              <c:idx val="10"/>
              <c:layout>
                <c:manualLayout>
                  <c:x val="6.4175428191700279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B0-4051-A6DA-EBDE71539117}"/>
                </c:ext>
              </c:extLst>
            </c:dLbl>
            <c:dLbl>
              <c:idx val="13"/>
              <c:layout>
                <c:manualLayout>
                  <c:x val="2.6801485666397177E-2"/>
                  <c:y val="2.3278686616501096E-7"/>
                </c:manualLayout>
              </c:layout>
              <c:numFmt formatCode="#,##0" sourceLinked="0"/>
              <c:spPr>
                <a:noFill/>
                <a:effectLst/>
              </c:spPr>
              <c:txPr>
                <a:bodyPr/>
                <a:lstStyle/>
                <a:p>
                  <a:pPr>
                    <a:defRPr lang="en-US" sz="1600" noProof="0">
                      <a:solidFill>
                        <a:schemeClr val="accent2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B0-4051-A6DA-EBDE71539117}"/>
                </c:ext>
              </c:extLst>
            </c:dLbl>
            <c:numFmt formatCode="#,##0" sourceLinked="0"/>
            <c:spPr>
              <a:noFill/>
              <a:effectLst/>
            </c:spPr>
            <c:txPr>
              <a:bodyPr/>
              <a:lstStyle/>
              <a:p>
                <a:pPr>
                  <a:defRPr lang="en-US" sz="1600" noProof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Sheet1!$A$3:$A$3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B0-4051-A6DA-EBDE71539117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LUCRO CESANTE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5.7333511277192044E-3"/>
                  <c:y val="3.08732532686073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B0-4051-A6DA-EBDE71539117}"/>
                </c:ext>
              </c:extLst>
            </c:dLbl>
            <c:dLbl>
              <c:idx val="1"/>
              <c:layout>
                <c:manualLayout>
                  <c:x val="1.8601064697421298E-3"/>
                  <c:y val="4.8617382415822044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B0-4051-A6DA-EBDE71539117}"/>
                </c:ext>
              </c:extLst>
            </c:dLbl>
            <c:numFmt formatCode="#,##0" sourceLinked="0"/>
            <c:spPr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Sheet1!$A$3:$A$3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Sheet1!$C$3:$C$3</c:f>
              <c:numCache>
                <c:formatCode>0</c:formatCode>
                <c:ptCount val="1"/>
                <c:pt idx="0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FB0-4051-A6DA-EBDE715391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765039744"/>
        <c:axId val="765041280"/>
      </c:barChart>
      <c:catAx>
        <c:axId val="765039744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600" noProof="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765041280"/>
        <c:crosses val="autoZero"/>
        <c:auto val="1"/>
        <c:lblAlgn val="ctr"/>
        <c:lblOffset val="100"/>
        <c:noMultiLvlLbl val="0"/>
      </c:catAx>
      <c:valAx>
        <c:axId val="7650412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65039744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895280039148"/>
          <c:y val="4.6243337805010692E-2"/>
          <c:w val="0.81159496516754204"/>
          <c:h val="0.879517300564256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VALOR INDUSTRIA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129-409C-B055-792BA53009E0}"/>
              </c:ext>
            </c:extLst>
          </c:dPt>
          <c:dLbls>
            <c:dLbl>
              <c:idx val="0"/>
              <c:layout>
                <c:manualLayout>
                  <c:x val="1.5809866986965647E-2"/>
                  <c:y val="3.08744687031677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29-409C-B055-792BA53009E0}"/>
                </c:ext>
              </c:extLst>
            </c:dLbl>
            <c:dLbl>
              <c:idx val="1"/>
              <c:layout>
                <c:manualLayout>
                  <c:x val="7.7828195204412663E-3"/>
                  <c:y val="-8.29880671564773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29-409C-B055-792BA53009E0}"/>
                </c:ext>
              </c:extLst>
            </c:dLbl>
            <c:dLbl>
              <c:idx val="2"/>
              <c:layout>
                <c:manualLayout>
                  <c:x val="8.9327380268463717E-4"/>
                  <c:y val="2.327868661650109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29-409C-B055-792BA53009E0}"/>
                </c:ext>
              </c:extLst>
            </c:dLbl>
            <c:dLbl>
              <c:idx val="5"/>
              <c:layout>
                <c:manualLayout>
                  <c:x val="1.142607904099087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29-409C-B055-792BA53009E0}"/>
                </c:ext>
              </c:extLst>
            </c:dLbl>
            <c:dLbl>
              <c:idx val="10"/>
              <c:layout>
                <c:manualLayout>
                  <c:x val="6.4175428191700279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29-409C-B055-792BA53009E0}"/>
                </c:ext>
              </c:extLst>
            </c:dLbl>
            <c:dLbl>
              <c:idx val="13"/>
              <c:layout>
                <c:manualLayout>
                  <c:x val="2.6801485666397177E-2"/>
                  <c:y val="2.3278686616501096E-7"/>
                </c:manualLayout>
              </c:layout>
              <c:numFmt formatCode="#,##0" sourceLinked="0"/>
              <c:spPr>
                <a:noFill/>
                <a:effectLst/>
              </c:spPr>
              <c:txPr>
                <a:bodyPr/>
                <a:lstStyle/>
                <a:p>
                  <a:pPr>
                    <a:defRPr lang="en-US" sz="1600" noProof="0">
                      <a:solidFill>
                        <a:schemeClr val="accent2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29-409C-B055-792BA53009E0}"/>
                </c:ext>
              </c:extLst>
            </c:dLbl>
            <c:numFmt formatCode="#,##0" sourceLinked="0"/>
            <c:spPr>
              <a:noFill/>
              <a:effectLst/>
            </c:spPr>
            <c:txPr>
              <a:bodyPr/>
              <a:lstStyle/>
              <a:p>
                <a:pPr>
                  <a:defRPr lang="en-US" sz="1600" noProof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Sheet1!$A$3:$A$3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29-409C-B055-792BA53009E0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LUCRO CESANTE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5.7333511277192044E-3"/>
                  <c:y val="3.08732532686073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29-409C-B055-792BA53009E0}"/>
                </c:ext>
              </c:extLst>
            </c:dLbl>
            <c:dLbl>
              <c:idx val="1"/>
              <c:layout>
                <c:manualLayout>
                  <c:x val="1.8601064697421298E-3"/>
                  <c:y val="4.8617382415822044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29-409C-B055-792BA53009E0}"/>
                </c:ext>
              </c:extLst>
            </c:dLbl>
            <c:numFmt formatCode="#,##0" sourceLinked="0"/>
            <c:spPr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Sheet1!$A$3:$A$3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Sheet1!$C$3:$C$3</c:f>
              <c:numCache>
                <c:formatCode>0</c:formatCode>
                <c:ptCount val="1"/>
                <c:pt idx="0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29-409C-B055-792BA53009E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771985792"/>
        <c:axId val="771987328"/>
      </c:barChart>
      <c:catAx>
        <c:axId val="7719857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600" noProof="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771987328"/>
        <c:crosses val="autoZero"/>
        <c:auto val="1"/>
        <c:lblAlgn val="ctr"/>
        <c:lblOffset val="100"/>
        <c:noMultiLvlLbl val="0"/>
      </c:catAx>
      <c:valAx>
        <c:axId val="771987328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771985792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98560353022493E-2"/>
          <c:y val="4.0416805540125174E-2"/>
          <c:w val="0.97502902944753256"/>
          <c:h val="0.70938353520959507"/>
        </c:manualLayout>
      </c:layout>
      <c:barChart>
        <c:barDir val="col"/>
        <c:grouping val="percentStack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Valor Industria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mmm\-yy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7B0-4B92-9BC3-BAAEFA527C1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Lucro Cesante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mmm\-yy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07B0-4B92-9BC3-BAAEFA527C11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mmm\-yy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07B0-4B92-9BC3-BAAEFA527C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773506176"/>
        <c:axId val="773507712"/>
      </c:barChart>
      <c:catAx>
        <c:axId val="773506176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773507712"/>
        <c:crosses val="autoZero"/>
        <c:auto val="1"/>
        <c:lblAlgn val="ctr"/>
        <c:lblOffset val="100"/>
        <c:noMultiLvlLbl val="0"/>
      </c:catAx>
      <c:valAx>
        <c:axId val="77350771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73506176"/>
        <c:crosses val="autoZero"/>
        <c:crossBetween val="between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3.2151664495175519E-3"/>
          <c:y val="5.8929717118693499E-2"/>
          <c:w val="0.98979387201669133"/>
          <c:h val="0.9410723659542557"/>
        </c:manualLayout>
      </c:layout>
      <c:overlay val="0"/>
      <c:txPr>
        <a:bodyPr/>
        <a:lstStyle/>
        <a:p>
          <a:pPr>
            <a:defRPr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7892550617248E-2"/>
          <c:y val="1.7464454646376335E-2"/>
          <c:w val="0.89316693698219063"/>
          <c:h val="0.97542306103089671"/>
        </c:manualLayout>
      </c:layout>
      <c:barChart>
        <c:barDir val="bar"/>
        <c:grouping val="stacked"/>
        <c:varyColors val="0"/>
        <c:ser>
          <c:idx val="0"/>
          <c:order val="0"/>
          <c:spPr>
            <a:gradFill>
              <a:gsLst>
                <a:gs pos="0">
                  <a:schemeClr val="accent2">
                    <a:lumMod val="40000"/>
                    <a:lumOff val="60000"/>
                    <a:alpha val="0"/>
                  </a:schemeClr>
                </a:gs>
                <a:gs pos="0">
                  <a:schemeClr val="accent2"/>
                </a:gs>
              </a:gsLst>
              <a:lin ang="0" scaled="1"/>
            </a:gra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264-4DA3-BD4D-1B85A21D36E0}"/>
              </c:ext>
            </c:extLst>
          </c:dPt>
          <c:dLbls>
            <c:dLbl>
              <c:idx val="1"/>
              <c:layout>
                <c:manualLayout>
                  <c:x val="2.0533251491524815E-3"/>
                  <c:y val="2.607289982791886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64-4DA3-BD4D-1B85A21D36E0}"/>
                </c:ext>
              </c:extLst>
            </c:dLbl>
            <c:dLbl>
              <c:idx val="2"/>
              <c:layout>
                <c:manualLayout>
                  <c:x val="8.9327380268463717E-4"/>
                  <c:y val="2.327868661650109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64-4DA3-BD4D-1B85A21D36E0}"/>
                </c:ext>
              </c:extLst>
            </c:dLbl>
            <c:dLbl>
              <c:idx val="5"/>
              <c:layout>
                <c:manualLayout>
                  <c:x val="1.6939261960072999E-3"/>
                  <c:y val="5.214579965583772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64-4DA3-BD4D-1B85A21D36E0}"/>
                </c:ext>
              </c:extLst>
            </c:dLbl>
            <c:dLbl>
              <c:idx val="6"/>
              <c:layout>
                <c:manualLayout>
                  <c:x val="-3.0211735027182898E-4"/>
                  <c:y val="2.607289982791886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64-4DA3-BD4D-1B85A21D36E0}"/>
                </c:ext>
              </c:extLst>
            </c:dLbl>
            <c:dLbl>
              <c:idx val="9"/>
              <c:layout>
                <c:manualLayout>
                  <c:x val="-2.2709952400712163E-2"/>
                  <c:y val="3.31125827814581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64-4DA3-BD4D-1B85A21D36E0}"/>
                </c:ext>
              </c:extLst>
            </c:dLbl>
            <c:dLbl>
              <c:idx val="10"/>
              <c:layout>
                <c:manualLayout>
                  <c:x val="6.4175428191700279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64-4DA3-BD4D-1B85A21D36E0}"/>
                </c:ext>
              </c:extLst>
            </c:dLbl>
            <c:dLbl>
              <c:idx val="13"/>
              <c:layout>
                <c:manualLayout>
                  <c:x val="2.6801485666397177E-2"/>
                  <c:y val="2.327868661650109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64-4DA3-BD4D-1B85A21D36E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noProof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Físico</c:v>
                </c:pt>
                <c:pt idx="1">
                  <c:v>Digital</c:v>
                </c:pt>
                <c:pt idx="2">
                  <c:v>Físico</c:v>
                </c:pt>
                <c:pt idx="3">
                  <c:v>Digital</c:v>
                </c:pt>
                <c:pt idx="4">
                  <c:v>Físico</c:v>
                </c:pt>
                <c:pt idx="5">
                  <c:v>Digital</c:v>
                </c:pt>
                <c:pt idx="6">
                  <c:v>Físico</c:v>
                </c:pt>
                <c:pt idx="7">
                  <c:v>Digital</c:v>
                </c:pt>
                <c:pt idx="8">
                  <c:v>TOTAL</c:v>
                </c:pt>
                <c:pt idx="9">
                  <c:v>TOTAL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78</c:v>
                </c:pt>
                <c:pt idx="1">
                  <c:v>114</c:v>
                </c:pt>
                <c:pt idx="2" formatCode="General">
                  <c:v>673</c:v>
                </c:pt>
                <c:pt idx="3">
                  <c:v>67</c:v>
                </c:pt>
                <c:pt idx="4">
                  <c:v>393</c:v>
                </c:pt>
                <c:pt idx="5">
                  <c:v>408</c:v>
                </c:pt>
                <c:pt idx="6" formatCode="General">
                  <c:v>2200</c:v>
                </c:pt>
                <c:pt idx="7" formatCode="General">
                  <c:v>117</c:v>
                </c:pt>
                <c:pt idx="8">
                  <c:v>130</c:v>
                </c:pt>
                <c:pt idx="9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64-4DA3-BD4D-1B85A21D36E0}"/>
            </c:ext>
          </c:extLst>
        </c:ser>
        <c:ser>
          <c:idx val="1"/>
          <c:order val="1"/>
          <c:spPr>
            <a:solidFill>
              <a:schemeClr val="bg2">
                <a:lumMod val="40000"/>
                <a:lumOff val="60000"/>
              </a:schemeClr>
            </a:solidFill>
            <a:effectLst/>
          </c:spPr>
          <c:invertIfNegative val="0"/>
          <c:dLbls>
            <c:dLbl>
              <c:idx val="0"/>
              <c:layout>
                <c:manualLayout>
                  <c:x val="3.8849762425031027E-2"/>
                  <c:y val="5.214579965583772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64-4DA3-BD4D-1B85A21D36E0}"/>
                </c:ext>
              </c:extLst>
            </c:dLbl>
            <c:dLbl>
              <c:idx val="2"/>
              <c:layout>
                <c:manualLayout>
                  <c:x val="-7.5115530670945736E-3"/>
                  <c:y val="3.3115190071439744E-3"/>
                </c:manualLayout>
              </c:layout>
              <c:numFmt formatCode="#,##0" sourceLinked="0"/>
              <c:spPr>
                <a:noFill/>
              </c:spPr>
              <c:txPr>
                <a:bodyPr/>
                <a:lstStyle/>
                <a:p>
                  <a:pPr algn="ctr">
                    <a:defRPr lang="en-US" sz="1100" b="0" i="0" u="none" strike="noStrike" kern="1200" baseline="0">
                      <a:solidFill>
                        <a:srgbClr val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64-4DA3-BD4D-1B85A21D36E0}"/>
                </c:ext>
              </c:extLst>
            </c:dLbl>
            <c:dLbl>
              <c:idx val="3"/>
              <c:layout>
                <c:manualLayout>
                  <c:x val="9.5148765495248425E-3"/>
                  <c:y val="1.303644991395943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64-4DA3-BD4D-1B85A21D36E0}"/>
                </c:ext>
              </c:extLst>
            </c:dLbl>
            <c:dLbl>
              <c:idx val="5"/>
              <c:layout>
                <c:manualLayout>
                  <c:x val="2.0937479525179577E-3"/>
                  <c:y val="1.303644991395943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64-4DA3-BD4D-1B85A21D36E0}"/>
                </c:ext>
              </c:extLst>
            </c:dLbl>
            <c:dLbl>
              <c:idx val="6"/>
              <c:layout>
                <c:manualLayout>
                  <c:x val="6.0567153004717012E-3"/>
                  <c:y val="3.31151900714397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64-4DA3-BD4D-1B85A21D36E0}"/>
                </c:ext>
              </c:extLst>
            </c:dLbl>
            <c:dLbl>
              <c:idx val="7"/>
              <c:layout>
                <c:manualLayout>
                  <c:x val="3.6745094568286375E-2"/>
                  <c:y val="7.821869948375658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64-4DA3-BD4D-1B85A21D36E0}"/>
                </c:ext>
              </c:extLst>
            </c:dLbl>
            <c:dLbl>
              <c:idx val="8"/>
              <c:layout>
                <c:manualLayout>
                  <c:x val="3.411512184505775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64-4DA3-BD4D-1B85A21D36E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Físico</c:v>
                </c:pt>
                <c:pt idx="1">
                  <c:v>Digital</c:v>
                </c:pt>
                <c:pt idx="2">
                  <c:v>Físico</c:v>
                </c:pt>
                <c:pt idx="3">
                  <c:v>Digital</c:v>
                </c:pt>
                <c:pt idx="4">
                  <c:v>Físico</c:v>
                </c:pt>
                <c:pt idx="5">
                  <c:v>Digital</c:v>
                </c:pt>
                <c:pt idx="6">
                  <c:v>Físico</c:v>
                </c:pt>
                <c:pt idx="7">
                  <c:v>Digital</c:v>
                </c:pt>
                <c:pt idx="8">
                  <c:v>TOTAL</c:v>
                </c:pt>
                <c:pt idx="9">
                  <c:v>TOTAL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19</c:v>
                </c:pt>
                <c:pt idx="1">
                  <c:v>488</c:v>
                </c:pt>
                <c:pt idx="2">
                  <c:v>313</c:v>
                </c:pt>
                <c:pt idx="3">
                  <c:v>140</c:v>
                </c:pt>
                <c:pt idx="4">
                  <c:v>189</c:v>
                </c:pt>
                <c:pt idx="5">
                  <c:v>52</c:v>
                </c:pt>
                <c:pt idx="6">
                  <c:v>107</c:v>
                </c:pt>
                <c:pt idx="7">
                  <c:v>96</c:v>
                </c:pt>
                <c:pt idx="8">
                  <c:v>167</c:v>
                </c:pt>
                <c:pt idx="9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64-4DA3-BD4D-1B85A21D36E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776503680"/>
        <c:axId val="776505216"/>
      </c:barChart>
      <c:catAx>
        <c:axId val="776503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lang="en-US" sz="1400" noProof="0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776505216"/>
        <c:crosses val="autoZero"/>
        <c:auto val="1"/>
        <c:lblAlgn val="ctr"/>
        <c:lblOffset val="100"/>
        <c:noMultiLvlLbl val="0"/>
      </c:catAx>
      <c:valAx>
        <c:axId val="776505216"/>
        <c:scaling>
          <c:orientation val="minMax"/>
          <c:max val="2600"/>
        </c:scaling>
        <c:delete val="1"/>
        <c:axPos val="t"/>
        <c:numFmt formatCode="0" sourceLinked="1"/>
        <c:majorTickMark val="out"/>
        <c:minorTickMark val="none"/>
        <c:tickLblPos val="nextTo"/>
        <c:crossAx val="776503680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6662573141659"/>
          <c:y val="2.0600043899749565E-2"/>
          <c:w val="0.51474264450336127"/>
          <c:h val="0.83523519477674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3EA-4215-A842-CF65A8B3FA7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EA-4215-A842-CF65A8B3FA7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3EA-4215-A842-CF65A8B3FA7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3EA-4215-A842-CF65A8B3FA7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3EA-4215-A842-CF65A8B3FA7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3EA-4215-A842-CF65A8B3FA7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3EA-4215-A842-CF65A8B3FA7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3EA-4215-A842-CF65A8B3FA7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3EA-4215-A842-CF65A8B3FA7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3EA-4215-A842-CF65A8B3FA72}"/>
              </c:ext>
            </c:extLst>
          </c:dPt>
          <c:dLbls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lang="en-US" sz="1000" b="1" noProof="0">
                      <a:solidFill>
                        <a:schemeClr val="tx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3EA-4215-A842-CF65A8B3FA72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 algn="ctr" rtl="0">
                    <a:defRPr lang="es-ES" sz="1000" b="1" i="0" u="none" strike="noStrike" kern="1200" baseline="0">
                      <a:solidFill>
                        <a:srgbClr val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3EA-4215-A842-CF65A8B3FA72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3EA-4215-A842-CF65A8B3FA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 b="0" noProof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Campañas de tráfico</c:v>
                </c:pt>
                <c:pt idx="1">
                  <c:v>Campaña prevención de incendios forestales</c:v>
                </c:pt>
                <c:pt idx="2">
                  <c:v>Campaña antipiratería</c:v>
                </c:pt>
                <c:pt idx="3">
                  <c:v>Campaña antifraude fiscal</c:v>
                </c:pt>
                <c:pt idx="4">
                  <c:v>Campaña piratería futbol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67.901103546622195</c:v>
                </c:pt>
                <c:pt idx="1">
                  <c:v>37.927921403631096</c:v>
                </c:pt>
                <c:pt idx="2">
                  <c:v>25.710012307423035</c:v>
                </c:pt>
                <c:pt idx="3">
                  <c:v>22.460330591001675</c:v>
                </c:pt>
                <c:pt idx="4">
                  <c:v>8.7887482167386271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EA-4215-A842-CF65A8B3FA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/>
          </c:spPr>
          <c:invertIfNegative val="0"/>
          <c:dLbls>
            <c:dLbl>
              <c:idx val="6"/>
              <c:numFmt formatCode="#,##0" sourceLinked="0"/>
              <c:spPr/>
              <c:txPr>
                <a:bodyPr/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3EA-4215-A842-CF65A8B3FA72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 algn="ctr">
                    <a:defRPr lang="es-ES" sz="1000" b="1" i="0" u="none" strike="noStrike" kern="1200" baseline="0">
                      <a:solidFill>
                        <a:srgbClr val="000000"/>
                      </a:solidFill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3EA-4215-A842-CF65A8B3FA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000" b="0" i="0" u="none" strike="noStrike" kern="1200" baseline="0">
                    <a:solidFill>
                      <a:srgbClr val="000000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Campañas de tráfico</c:v>
                </c:pt>
                <c:pt idx="1">
                  <c:v>Campaña prevención de incendios forestales</c:v>
                </c:pt>
                <c:pt idx="2">
                  <c:v>Campaña antipiratería</c:v>
                </c:pt>
                <c:pt idx="3">
                  <c:v>Campaña antifraude fiscal</c:v>
                </c:pt>
                <c:pt idx="4">
                  <c:v>Campaña piratería futbol</c:v>
                </c:pt>
              </c:strCache>
            </c:strRef>
          </c:cat>
          <c:val>
            <c:numRef>
              <c:f>Sheet1!$C$2:$C$6</c:f>
              <c:numCache>
                <c:formatCode>[&lt;&gt;0]General;\-</c:formatCode>
                <c:ptCount val="5"/>
                <c:pt idx="0">
                  <c:v>66.900000000000006</c:v>
                </c:pt>
                <c:pt idx="1">
                  <c:v>33.700000000000003</c:v>
                </c:pt>
                <c:pt idx="2">
                  <c:v>23.5</c:v>
                </c:pt>
                <c:pt idx="3">
                  <c:v>28.6</c:v>
                </c:pt>
                <c:pt idx="4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3EA-4215-A842-CF65A8B3F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0"/>
        <c:axId val="464101376"/>
        <c:axId val="464102912"/>
      </c:barChart>
      <c:catAx>
        <c:axId val="464101376"/>
        <c:scaling>
          <c:orientation val="maxMin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464102912"/>
        <c:crosses val="autoZero"/>
        <c:auto val="1"/>
        <c:lblAlgn val="ctr"/>
        <c:lblOffset val="100"/>
        <c:tickLblSkip val="1"/>
        <c:noMultiLvlLbl val="0"/>
      </c:catAx>
      <c:valAx>
        <c:axId val="4641029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464101376"/>
        <c:crossesAt val="1"/>
        <c:crossBetween val="between"/>
        <c:majorUnit val="10"/>
        <c:minorUnit val="2"/>
      </c:valAx>
    </c:plotArea>
    <c:legend>
      <c:legendPos val="r"/>
      <c:layout>
        <c:manualLayout>
          <c:xMode val="edge"/>
          <c:yMode val="edge"/>
          <c:x val="0.90596343794107892"/>
          <c:y val="0.84700814720076878"/>
          <c:w val="7.9430370011072532E-2"/>
          <c:h val="0.15299191900438186"/>
        </c:manualLayout>
      </c:layout>
      <c:overlay val="0"/>
      <c:txPr>
        <a:bodyPr/>
        <a:lstStyle/>
        <a:p>
          <a:pPr>
            <a:defRPr>
              <a:latin typeface="Calibri Light" panose="020F0302020204030204" pitchFamily="34" charset="0"/>
              <a:cs typeface="Calibri Light" panose="020F03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77353444696979E-2"/>
          <c:y val="0.24890746637767031"/>
          <c:w val="0.87364544205553629"/>
          <c:h val="0.59748615931057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EE-4CD0-8E9A-1F950D66DD6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B605-436D-A5AA-2B036EC91F15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pPr>
                      <a:defRPr sz="1400"/>
                    </a:pPr>
                    <a:fld id="{02822582-3C54-42AF-9810-F3D99CE83661}" type="VALUE">
                      <a:rPr lang="en-US" sz="1400" b="1"/>
                      <a:pPr>
                        <a:defRPr sz="1400"/>
                      </a:pPr>
                      <a:t>[VALOR]</a:t>
                    </a:fld>
                    <a:endParaRPr lang="es-ES"/>
                  </a:p>
                </c:rich>
              </c:tx>
              <c:spPr>
                <a:solidFill>
                  <a:srgbClr val="FFFFFF">
                    <a:alpha val="30196"/>
                  </a:srgbClr>
                </a:solidFill>
                <a:ln>
                  <a:solidFill>
                    <a:schemeClr val="tx2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605-436D-A5AA-2B036EC91F15}"/>
                </c:ext>
              </c:extLst>
            </c:dLbl>
            <c:spPr>
              <a:solidFill>
                <a:srgbClr val="FFFFFF">
                  <a:alpha val="30196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Hoja1!$B$2:$G$2</c:f>
              <c:numCache>
                <c:formatCode>General</c:formatCode>
                <c:ptCount val="6"/>
                <c:pt idx="0">
                  <c:v>495</c:v>
                </c:pt>
                <c:pt idx="1">
                  <c:v>526</c:v>
                </c:pt>
                <c:pt idx="2">
                  <c:v>628</c:v>
                </c:pt>
                <c:pt idx="3">
                  <c:v>547</c:v>
                </c:pt>
                <c:pt idx="4">
                  <c:v>576</c:v>
                </c:pt>
                <c:pt idx="5">
                  <c:v>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E-4CD0-8E9A-1F950D66D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496240512"/>
        <c:axId val="496242048"/>
      </c:barChart>
      <c:catAx>
        <c:axId val="49624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s-ES"/>
          </a:p>
        </c:txPr>
        <c:crossAx val="496242048"/>
        <c:crosses val="autoZero"/>
        <c:auto val="1"/>
        <c:lblAlgn val="ctr"/>
        <c:lblOffset val="100"/>
        <c:noMultiLvlLbl val="0"/>
      </c:catAx>
      <c:valAx>
        <c:axId val="496242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624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 Light" panose="020F0302020204030204" pitchFamily="34" charset="0"/>
          <a:cs typeface="Calibri Light" panose="020F0302020204030204" pitchFamily="34" charset="0"/>
        </a:defRPr>
      </a:pPr>
      <a:endParaRPr lang="es-E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77353444696979E-2"/>
          <c:y val="0.48084396913868127"/>
          <c:w val="0.87364544205553629"/>
          <c:h val="0.365549656549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0D-4D85-BA59-841EB465C7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D30D-4D85-BA59-841EB465C78A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02822582-3C54-42AF-9810-F3D99CE83661}" type="VALUE">
                      <a:rPr lang="en-US" sz="12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30D-4D85-BA59-841EB465C78A}"/>
                </c:ext>
              </c:extLst>
            </c:dLbl>
            <c:spPr>
              <a:solidFill>
                <a:srgbClr val="FFFFFF">
                  <a:alpha val="30196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Hoja1!$B$2:$G$2</c:f>
              <c:numCache>
                <c:formatCode>#,##0</c:formatCode>
                <c:ptCount val="6"/>
                <c:pt idx="0">
                  <c:v>1221</c:v>
                </c:pt>
                <c:pt idx="1">
                  <c:v>1326</c:v>
                </c:pt>
                <c:pt idx="2">
                  <c:v>1700</c:v>
                </c:pt>
                <c:pt idx="3">
                  <c:v>1669</c:v>
                </c:pt>
                <c:pt idx="4">
                  <c:v>1783</c:v>
                </c:pt>
                <c:pt idx="5">
                  <c:v>1857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0D-4D85-BA59-841EB465C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496240512"/>
        <c:axId val="496242048"/>
      </c:barChart>
      <c:catAx>
        <c:axId val="49624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s-ES"/>
          </a:p>
        </c:txPr>
        <c:crossAx val="496242048"/>
        <c:crosses val="autoZero"/>
        <c:auto val="1"/>
        <c:lblAlgn val="ctr"/>
        <c:lblOffset val="100"/>
        <c:noMultiLvlLbl val="0"/>
      </c:catAx>
      <c:valAx>
        <c:axId val="4962420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9624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 Light" panose="020F0302020204030204" pitchFamily="34" charset="0"/>
          <a:cs typeface="Calibri Light" panose="020F0302020204030204" pitchFamily="34" charset="0"/>
        </a:defRPr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77353444696979E-2"/>
          <c:y val="0"/>
          <c:w val="0.87364544205553629"/>
          <c:h val="0.84639362568824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527-4F1E-9BE1-3B6E9B63AD8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2527-4F1E-9BE1-3B6E9B63AD89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02822582-3C54-42AF-9810-F3D99CE83661}" type="VALUE">
                      <a:rPr lang="en-US" sz="12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527-4F1E-9BE1-3B6E9B63AD89}"/>
                </c:ext>
              </c:extLst>
            </c:dLbl>
            <c:spPr>
              <a:solidFill>
                <a:srgbClr val="FFFFFF">
                  <a:alpha val="30196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Hoja1!$B$2:$G$2</c:f>
              <c:numCache>
                <c:formatCode>#,##0</c:formatCode>
                <c:ptCount val="6"/>
                <c:pt idx="0">
                  <c:v>24766</c:v>
                </c:pt>
                <c:pt idx="1">
                  <c:v>26652</c:v>
                </c:pt>
                <c:pt idx="2">
                  <c:v>29360</c:v>
                </c:pt>
                <c:pt idx="3">
                  <c:v>21672</c:v>
                </c:pt>
                <c:pt idx="4">
                  <c:v>21697</c:v>
                </c:pt>
                <c:pt idx="5">
                  <c:v>20375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7-4F1E-9BE1-3B6E9B63A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496240512"/>
        <c:axId val="496242048"/>
      </c:barChart>
      <c:catAx>
        <c:axId val="49624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s-ES"/>
          </a:p>
        </c:txPr>
        <c:crossAx val="496242048"/>
        <c:crosses val="autoZero"/>
        <c:auto val="1"/>
        <c:lblAlgn val="ctr"/>
        <c:lblOffset val="100"/>
        <c:noMultiLvlLbl val="0"/>
      </c:catAx>
      <c:valAx>
        <c:axId val="4962420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9624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 Light" panose="020F0302020204030204" pitchFamily="34" charset="0"/>
          <a:cs typeface="Calibri Light" panose="020F0302020204030204" pitchFamily="34" charset="0"/>
        </a:defRPr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77353444696979E-2"/>
          <c:y val="0.59964071445529665"/>
          <c:w val="0.87364544205553629"/>
          <c:h val="0.24675291123295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5A-4975-8895-197B586F4FE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2C5A-4975-8895-197B586F4FEA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02822582-3C54-42AF-9810-F3D99CE83661}" type="VALUE">
                      <a:rPr lang="en-US" sz="1400" b="1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5A-4975-8895-197B586F4FEA}"/>
                </c:ext>
              </c:extLst>
            </c:dLbl>
            <c:spPr>
              <a:solidFill>
                <a:srgbClr val="FFFFFF">
                  <a:alpha val="30196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Hoja1!$B$2:$G$2</c:f>
              <c:numCache>
                <c:formatCode>General</c:formatCode>
                <c:ptCount val="6"/>
                <c:pt idx="0">
                  <c:v>495</c:v>
                </c:pt>
                <c:pt idx="1">
                  <c:v>526</c:v>
                </c:pt>
                <c:pt idx="2">
                  <c:v>628</c:v>
                </c:pt>
                <c:pt idx="3">
                  <c:v>547</c:v>
                </c:pt>
                <c:pt idx="4">
                  <c:v>576</c:v>
                </c:pt>
                <c:pt idx="5">
                  <c:v>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5A-4975-8895-197B586F4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496240512"/>
        <c:axId val="496242048"/>
      </c:barChart>
      <c:catAx>
        <c:axId val="49624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s-ES"/>
          </a:p>
        </c:txPr>
        <c:crossAx val="496242048"/>
        <c:crosses val="autoZero"/>
        <c:auto val="1"/>
        <c:lblAlgn val="ctr"/>
        <c:lblOffset val="100"/>
        <c:noMultiLvlLbl val="0"/>
      </c:catAx>
      <c:valAx>
        <c:axId val="496242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624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 Light" panose="020F0302020204030204" pitchFamily="34" charset="0"/>
          <a:cs typeface="Calibri Light" panose="020F0302020204030204" pitchFamily="34" charset="0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150400653069751"/>
          <c:y val="2.9563925120862911E-2"/>
          <c:w val="0.47345278111587763"/>
          <c:h val="0.9467849347824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EB-46C5-8548-929B06F6968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EB-46C5-8548-929B06F6968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7EB-46C5-8548-929B06F6968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7EB-46C5-8548-929B06F69681}"/>
              </c:ext>
            </c:extLst>
          </c:dPt>
          <c:dPt>
            <c:idx val="4"/>
            <c:invertIfNegative val="0"/>
            <c:bubble3D val="0"/>
            <c:explosion val="16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EB-46C5-8548-929B06F69681}"/>
              </c:ext>
            </c:extLst>
          </c:dPt>
          <c:dLbls>
            <c:dLbl>
              <c:idx val="1"/>
              <c:layout>
                <c:manualLayout>
                  <c:x val="2.2984449903194395E-3"/>
                  <c:y val="-1.5976158905864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EB-46C5-8548-929B06F69681}"/>
                </c:ext>
              </c:extLst>
            </c:dLbl>
            <c:dLbl>
              <c:idx val="3"/>
              <c:layout>
                <c:manualLayout>
                  <c:x val="8.0335466445290004E-3"/>
                  <c:y val="-8.869177536258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EB-46C5-8548-929B06F69681}"/>
                </c:ext>
              </c:extLst>
            </c:dLbl>
            <c:dLbl>
              <c:idx val="4"/>
              <c:layout>
                <c:manualLayout>
                  <c:x val="-1.1094811111916295E-2"/>
                  <c:y val="-5.9616702546873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EB-46C5-8548-929B06F6968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Utilización de redes sociales (Facebook, Twitter, Telegram)</c:v>
                </c:pt>
                <c:pt idx="1">
                  <c:v>Streaming vía portales o páginas webs</c:v>
                </c:pt>
                <c:pt idx="2">
                  <c:v>Aplicaciones (Apps) para tablets y teléfonos inteligentes</c:v>
                </c:pt>
                <c:pt idx="3">
                  <c:v>Sistemas de descarga directa a través de portales o páginas webs</c:v>
                </c:pt>
                <c:pt idx="4">
                  <c:v>Buscadores como Google, Bing, Yahoo, Ask, otros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9.6542970822499363</c:v>
                </c:pt>
                <c:pt idx="1">
                  <c:v>13.840784340176871</c:v>
                </c:pt>
                <c:pt idx="2">
                  <c:v>16.70284618617962</c:v>
                </c:pt>
                <c:pt idx="3">
                  <c:v>29.057898473057019</c:v>
                </c:pt>
                <c:pt idx="4">
                  <c:v>75.414597551857085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EB-46C5-8548-929B06F69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8"/>
        <c:axId val="483930496"/>
        <c:axId val="483838592"/>
      </c:barChart>
      <c:valAx>
        <c:axId val="483838592"/>
        <c:scaling>
          <c:orientation val="minMax"/>
        </c:scaling>
        <c:delete val="1"/>
        <c:axPos val="b"/>
        <c:numFmt formatCode="###0.0" sourceLinked="1"/>
        <c:majorTickMark val="out"/>
        <c:minorTickMark val="none"/>
        <c:tickLblPos val="nextTo"/>
        <c:crossAx val="483930496"/>
        <c:crosses val="autoZero"/>
        <c:crossBetween val="between"/>
      </c:valAx>
      <c:catAx>
        <c:axId val="483930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483838592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1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31952570669606"/>
          <c:y val="0.14685368348353336"/>
          <c:w val="0.75533290719239221"/>
          <c:h val="0.60333842468151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El mismo</c:v>
                </c:pt>
              </c:strCache>
            </c:strRef>
          </c:tx>
          <c:spPr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" sourceLinked="0"/>
              <c:spPr/>
              <c:txPr>
                <a:bodyPr/>
                <a:lstStyle/>
                <a:p>
                  <a:pPr algn="ctr">
                    <a:defRPr sz="1100" b="1"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F8-4D2B-B7F6-A23528BA0AB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Google</c:v>
                </c:pt>
                <c:pt idx="1">
                  <c:v>Yahoo</c:v>
                </c:pt>
                <c:pt idx="2">
                  <c:v>Bing</c:v>
                </c:pt>
                <c:pt idx="3">
                  <c:v>Otros</c:v>
                </c:pt>
              </c:strCache>
            </c:strRef>
          </c:cat>
          <c:val>
            <c:numRef>
              <c:f>Hoja1!$B$2:$B$5</c:f>
              <c:numCache>
                <c:formatCode>###0.0</c:formatCode>
                <c:ptCount val="4"/>
                <c:pt idx="0">
                  <c:v>98.546268432057573</c:v>
                </c:pt>
                <c:pt idx="1">
                  <c:v>2.157255623556821</c:v>
                </c:pt>
                <c:pt idx="2">
                  <c:v>1.4537315679424265</c:v>
                </c:pt>
                <c:pt idx="3">
                  <c:v>2.1891050846792095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8-4D2B-B7F6-A23528BA0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83963264"/>
        <c:axId val="483964800"/>
      </c:barChart>
      <c:catAx>
        <c:axId val="483963264"/>
        <c:scaling>
          <c:orientation val="minMax"/>
        </c:scaling>
        <c:delete val="1"/>
        <c:axPos val="b"/>
        <c:majorGridlines>
          <c:spPr>
            <a:ln>
              <a:solidFill>
                <a:schemeClr val="bg2">
                  <a:lumMod val="40000"/>
                  <a:lumOff val="6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483964800"/>
        <c:crosses val="autoZero"/>
        <c:auto val="1"/>
        <c:lblAlgn val="ctr"/>
        <c:lblOffset val="100"/>
        <c:noMultiLvlLbl val="0"/>
      </c:catAx>
      <c:valAx>
        <c:axId val="483964800"/>
        <c:scaling>
          <c:orientation val="minMax"/>
          <c:max val="105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483963264"/>
        <c:crosses val="autoZero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14938132670387E-2"/>
          <c:y val="0.14685368348353336"/>
          <c:w val="0.9052850618673296"/>
          <c:h val="0.60333842468151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El mismo</c:v>
                </c:pt>
              </c:strCache>
            </c:strRef>
          </c:tx>
          <c:spPr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E945-4356-A329-BCA25D508E86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" sourceLinked="0"/>
              <c:spPr/>
              <c:txPr>
                <a:bodyPr/>
                <a:lstStyle/>
                <a:p>
                  <a:pPr algn="ctr">
                    <a:defRPr sz="1100" b="1">
                      <a:latin typeface="Calibri Light" panose="020F0302020204030204" pitchFamily="34" charset="0"/>
                      <a:cs typeface="Calibri Light" panose="020F03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30-4DEC-B952-D7001FED61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Otros</c:v>
                </c:pt>
              </c:strCache>
            </c:strRef>
          </c:cat>
          <c:val>
            <c:numRef>
              <c:f>Hoja1!$B$2:$B$5</c:f>
              <c:numCache>
                <c:formatCode>###0.0</c:formatCode>
                <c:ptCount val="4"/>
                <c:pt idx="0">
                  <c:v>82.906609183160512</c:v>
                </c:pt>
                <c:pt idx="1">
                  <c:v>41.690594460112287</c:v>
                </c:pt>
                <c:pt idx="2">
                  <c:v>33.789736467661271</c:v>
                </c:pt>
                <c:pt idx="3">
                  <c:v>8.5092061652764404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0-4DEC-B952-D7001FED6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86807424"/>
        <c:axId val="486808960"/>
      </c:barChart>
      <c:catAx>
        <c:axId val="486807424"/>
        <c:scaling>
          <c:orientation val="minMax"/>
        </c:scaling>
        <c:delete val="0"/>
        <c:axPos val="b"/>
        <c:majorGridlines>
          <c:spPr>
            <a:ln>
              <a:solidFill>
                <a:schemeClr val="bg2">
                  <a:lumMod val="40000"/>
                  <a:lumOff val="6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486808960"/>
        <c:crosses val="autoZero"/>
        <c:auto val="1"/>
        <c:lblAlgn val="ctr"/>
        <c:lblOffset val="100"/>
        <c:noMultiLvlLbl val="0"/>
      </c:catAx>
      <c:valAx>
        <c:axId val="486808960"/>
        <c:scaling>
          <c:orientation val="minMax"/>
          <c:max val="105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486807424"/>
        <c:crosses val="autoZero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65530095888411"/>
          <c:y val="4.1916696890939943E-2"/>
          <c:w val="0.48539109957187682"/>
          <c:h val="0.940757001610290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El mismo</c:v>
                </c:pt>
              </c:strCache>
            </c:strRef>
          </c:tx>
          <c:spPr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900" b="1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Sí, me he tenido que registrar</c:v>
                </c:pt>
                <c:pt idx="1">
                  <c:v>No, no me he tenido que registrar</c:v>
                </c:pt>
              </c:strCache>
            </c:strRef>
          </c:cat>
          <c:val>
            <c:numRef>
              <c:f>Hoja1!$B$2:$B$3</c:f>
              <c:numCache>
                <c:formatCode>###0.0</c:formatCode>
                <c:ptCount val="2"/>
                <c:pt idx="0">
                  <c:v>80.846954463159818</c:v>
                </c:pt>
                <c:pt idx="1">
                  <c:v>19.153045536840182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6-48E3-ABC6-285C91BD0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86858112"/>
        <c:axId val="486917248"/>
      </c:barChart>
      <c:catAx>
        <c:axId val="486858112"/>
        <c:scaling>
          <c:orientation val="maxMin"/>
        </c:scaling>
        <c:delete val="0"/>
        <c:axPos val="l"/>
        <c:majorGridlines>
          <c:spPr>
            <a:ln>
              <a:solidFill>
                <a:schemeClr val="bg2">
                  <a:lumMod val="40000"/>
                  <a:lumOff val="6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486917248"/>
        <c:crosses val="autoZero"/>
        <c:auto val="1"/>
        <c:lblAlgn val="ctr"/>
        <c:lblOffset val="100"/>
        <c:noMultiLvlLbl val="0"/>
      </c:catAx>
      <c:valAx>
        <c:axId val="486917248"/>
        <c:scaling>
          <c:orientation val="minMax"/>
          <c:max val="95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486858112"/>
        <c:crosses val="autoZero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3234297036182"/>
          <c:y val="4.1916696890939943E-2"/>
          <c:w val="0.55272304373774916"/>
          <c:h val="0.940757001610290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El mismo</c:v>
                </c:pt>
              </c:strCache>
            </c:strRef>
          </c:tx>
          <c:spPr>
            <a:solidFill>
              <a:schemeClr val="accent3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900" b="1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Si tiene en algún portal </c:v>
                </c:pt>
                <c:pt idx="1">
                  <c:v>No, no tienen publicidad</c:v>
                </c:pt>
              </c:strCache>
            </c:strRef>
          </c:cat>
          <c:val>
            <c:numRef>
              <c:f>Hoja1!$B$2:$B$3</c:f>
              <c:numCache>
                <c:formatCode>###0.0</c:formatCode>
                <c:ptCount val="2"/>
                <c:pt idx="0">
                  <c:v>95.353365188858731</c:v>
                </c:pt>
                <c:pt idx="1">
                  <c:v>4.6466348111412632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B-4B5D-BD02-6A0522785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90431232"/>
        <c:axId val="490432768"/>
      </c:barChart>
      <c:catAx>
        <c:axId val="490431232"/>
        <c:scaling>
          <c:orientation val="maxMin"/>
        </c:scaling>
        <c:delete val="0"/>
        <c:axPos val="l"/>
        <c:majorGridlines>
          <c:spPr>
            <a:ln>
              <a:solidFill>
                <a:schemeClr val="bg2">
                  <a:lumMod val="40000"/>
                  <a:lumOff val="6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  <c:crossAx val="490432768"/>
        <c:crosses val="autoZero"/>
        <c:auto val="1"/>
        <c:lblAlgn val="ctr"/>
        <c:lblOffset val="100"/>
        <c:noMultiLvlLbl val="0"/>
      </c:catAx>
      <c:valAx>
        <c:axId val="490432768"/>
        <c:scaling>
          <c:orientation val="minMax"/>
          <c:max val="105"/>
          <c:min val="0"/>
        </c:scaling>
        <c:delete val="1"/>
        <c:axPos val="t"/>
        <c:numFmt formatCode="###0.0" sourceLinked="1"/>
        <c:majorTickMark val="out"/>
        <c:minorTickMark val="none"/>
        <c:tickLblPos val="nextTo"/>
        <c:crossAx val="490431232"/>
        <c:crosses val="autoZero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5682890" y="9427978"/>
            <a:ext cx="668359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922419" y="20456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091" y="9427939"/>
            <a:ext cx="4969029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© GfK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381000" y="8207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089" y="4728802"/>
            <a:ext cx="5905499" cy="44558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5682888" y="9427978"/>
            <a:ext cx="668700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‹Nº›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91" y="9427939"/>
            <a:ext cx="4969029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© GfK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300"/>
      </a:spcAft>
      <a:buFont typeface="Arial" pitchFamily="34" charset="0"/>
      <a:buNone/>
      <a:defRPr sz="10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buFont typeface="Arial" pitchFamily="34" charset="0"/>
      <a:buNone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0488" indent="-90488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79388" indent="-90488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63525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63525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15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5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16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17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2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  <a:p>
            <a:r>
              <a:rPr lang="es-ES" dirty="0"/>
              <a:t>ACCESOS:</a:t>
            </a:r>
          </a:p>
          <a:p>
            <a:endParaRPr lang="es-ES" dirty="0"/>
          </a:p>
          <a:p>
            <a:r>
              <a:rPr lang="es-ES" dirty="0"/>
              <a:t>ACCESOS</a:t>
            </a:r>
            <a:r>
              <a:rPr lang="es-ES" baseline="0" dirty="0"/>
              <a:t> LIBROS.</a:t>
            </a:r>
          </a:p>
          <a:p>
            <a:endParaRPr lang="es-ES" dirty="0"/>
          </a:p>
          <a:p>
            <a:r>
              <a:rPr lang="es-ES" dirty="0"/>
              <a:t>El 24% de los consumidores acceden</a:t>
            </a:r>
            <a:r>
              <a:rPr lang="es-ES" baseline="0" dirty="0"/>
              <a:t> ilícitamente a algún contenido editorial de forma ilícita. Este año se ha medido de forma agregada el libro de ocio y el libro profesional o educativo.</a:t>
            </a:r>
          </a:p>
          <a:p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18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7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ACCESOS</a:t>
            </a:r>
            <a:r>
              <a:rPr lang="es-ES" baseline="0" dirty="0"/>
              <a:t> FUTBOL.</a:t>
            </a:r>
          </a:p>
          <a:p>
            <a:endParaRPr lang="es-ES" dirty="0"/>
          </a:p>
          <a:p>
            <a:r>
              <a:rPr lang="es-ES" dirty="0"/>
              <a:t>El 16% consume</a:t>
            </a:r>
            <a:r>
              <a:rPr lang="es-ES" baseline="0" dirty="0"/>
              <a:t> ilícitamente partidos de futbol, dos puntos menos que el año pasado, que contrasta con el punto adicional de los que han accedido legalmente.</a:t>
            </a:r>
          </a:p>
          <a:p>
            <a:endParaRPr lang="es-ES" baseline="0" dirty="0"/>
          </a:p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19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5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47675" y="788988"/>
            <a:ext cx="5902325" cy="33210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823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381000" y="820738"/>
            <a:ext cx="6613525" cy="3721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49915" y="9428223"/>
            <a:ext cx="2946674" cy="496100"/>
          </a:xfrm>
          <a:prstGeom prst="rect">
            <a:avLst/>
          </a:prstGeom>
        </p:spPr>
        <p:txBody>
          <a:bodyPr/>
          <a:lstStyle/>
          <a:p>
            <a:r>
              <a:rPr lang="en-US" sz="800">
                <a:solidFill>
                  <a:srgbClr val="EEECE1"/>
                </a:solidFill>
                <a:latin typeface="Calibri"/>
              </a:rPr>
              <a:t>Page </a:t>
            </a:r>
            <a:fld id="{631115FC-FCCC-412E-8B45-85A3F482063D}" type="slidenum">
              <a:rPr lang="en-US" sz="800" smtClean="0">
                <a:solidFill>
                  <a:srgbClr val="EEECE1"/>
                </a:solidFill>
                <a:latin typeface="Calibri"/>
              </a:rPr>
              <a:pPr/>
              <a:t>22</a:t>
            </a:fld>
            <a:endParaRPr lang="en-US" sz="800" dirty="0">
              <a:solidFill>
                <a:srgbClr val="EEECE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4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  <p:sp>
        <p:nvSpPr>
          <p:cNvPr id="7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1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56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97323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5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12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7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8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2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2283742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1370302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  <p:sp>
        <p:nvSpPr>
          <p:cNvPr id="5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21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2031690"/>
            <a:ext cx="9144000" cy="1080120"/>
          </a:xfrm>
        </p:spPr>
        <p:txBody>
          <a:bodyPr lIns="324000" rIns="324000" bIns="0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s-ES" noProof="0"/>
              <a:t>Click to add text</a:t>
            </a:r>
          </a:p>
        </p:txBody>
      </p:sp>
      <p:sp>
        <p:nvSpPr>
          <p:cNvPr id="67" name="Rechteck 66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19776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9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 dirty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  <p:sp>
        <p:nvSpPr>
          <p:cNvPr id="9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7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349561-B622-4D68-8540-D89A9A5F40EB}" type="datetimeFigureOut">
              <a:rPr lang="es-ES" smtClean="0">
                <a:solidFill>
                  <a:srgbClr val="000000"/>
                </a:solidFill>
              </a:rPr>
              <a:pPr/>
              <a:t>04/04/2018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1516A33-A23D-40D3-9DE5-F2E693493D2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88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528" y="842963"/>
            <a:ext cx="8496944" cy="1999060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s-ES" noProof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677984"/>
            <a:ext cx="8496944" cy="162018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noProof="0"/>
              <a:t>Click to add text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515966"/>
            <a:ext cx="8496944" cy="162018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69123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568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  <p:sp>
        <p:nvSpPr>
          <p:cNvPr id="7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91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 dirty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  <p:sp>
        <p:nvSpPr>
          <p:cNvPr id="9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07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  <p:sp>
        <p:nvSpPr>
          <p:cNvPr id="9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45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  <p:sp>
        <p:nvSpPr>
          <p:cNvPr id="4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0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96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8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  <a:endParaRPr lang="de-DE" dirty="0"/>
          </a:p>
        </p:txBody>
      </p:sp>
      <p:sp>
        <p:nvSpPr>
          <p:cNvPr id="6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6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  <p:sp>
        <p:nvSpPr>
          <p:cNvPr id="9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15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7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2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140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142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57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157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97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13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8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5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1002211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108300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  <p:sp>
        <p:nvSpPr>
          <p:cNvPr id="4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11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  <p:sp>
        <p:nvSpPr>
          <p:cNvPr id="5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16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2031690"/>
            <a:ext cx="9144000" cy="1080120"/>
          </a:xfrm>
        </p:spPr>
        <p:txBody>
          <a:bodyPr lIns="324000" rIns="324000" bIns="0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s-ES" noProof="0"/>
              <a:t>Click to add text</a:t>
            </a:r>
          </a:p>
        </p:txBody>
      </p:sp>
      <p:sp>
        <p:nvSpPr>
          <p:cNvPr id="67" name="Rechteck 66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19776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9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6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6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  <a:endParaRPr lang="de-DE" dirty="0"/>
          </a:p>
        </p:txBody>
      </p:sp>
      <p:sp>
        <p:nvSpPr>
          <p:cNvPr id="6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8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01828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7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08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21" Type="http://schemas.openxmlformats.org/officeDocument/2006/relationships/vmlDrawing" Target="../drawings/vmlDrawing4.v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7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6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3422652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" name="think-cell Slide" r:id="rId28" imgW="353" imgH="353" progId="TCLayout.ActiveDocument.1">
                  <p:embed/>
                </p:oleObj>
              </mc:Choice>
              <mc:Fallback>
                <p:oleObj name="think-cell Slide" r:id="rId28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>
            <p:custDataLst>
              <p:tags r:id="rId27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7372351" y="211494"/>
            <a:ext cx="781050" cy="575833"/>
            <a:chOff x="5981699" y="2695575"/>
            <a:chExt cx="2428875" cy="1790699"/>
          </a:xfrm>
        </p:grpSpPr>
        <p:pic>
          <p:nvPicPr>
            <p:cNvPr id="6" name="5 Imagen"/>
            <p:cNvPicPr>
              <a:picLocks noChangeAspect="1"/>
            </p:cNvPicPr>
            <p:nvPr userDrawn="1"/>
          </p:nvPicPr>
          <p:blipFill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3225" y="2695575"/>
              <a:ext cx="895350" cy="1200150"/>
            </a:xfrm>
            <a:prstGeom prst="rect">
              <a:avLst/>
            </a:prstGeom>
          </p:spPr>
        </p:pic>
        <p:pic>
          <p:nvPicPr>
            <p:cNvPr id="91" name="90 Imagen"/>
            <p:cNvPicPr>
              <a:picLocks noChangeAspect="1"/>
            </p:cNvPicPr>
            <p:nvPr userDrawn="1"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1699" y="3924299"/>
              <a:ext cx="2428875" cy="561975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502" y="201772"/>
            <a:ext cx="569709" cy="5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8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2" r:id="rId15"/>
    <p:sldLayoutId id="2147483773" r:id="rId16"/>
    <p:sldLayoutId id="2147483774" r:id="rId17"/>
    <p:sldLayoutId id="2147483775" r:id="rId18"/>
    <p:sldLayoutId id="2147483778" r:id="rId19"/>
    <p:sldLayoutId id="2147483779" r:id="rId20"/>
    <p:sldLayoutId id="2147483781" r:id="rId21"/>
    <p:sldLayoutId id="214748380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9" name="think-cell Slide" r:id="rId25" imgW="353" imgH="353" progId="TCLayout.ActiveDocument.1">
                  <p:embed/>
                </p:oleObj>
              </mc:Choice>
              <mc:Fallback>
                <p:oleObj name="think-cell Slide" r:id="rId25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t>‹Nº›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4" name="VCT_Marker_ID_4" hidden="1"/>
          <p:cNvSpPr/>
          <p:nvPr>
            <p:custDataLst>
              <p:tags r:id="rId24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7372351" y="211494"/>
            <a:ext cx="781050" cy="575833"/>
            <a:chOff x="5981699" y="2695575"/>
            <a:chExt cx="2428875" cy="1790699"/>
          </a:xfrm>
        </p:grpSpPr>
        <p:pic>
          <p:nvPicPr>
            <p:cNvPr id="6" name="5 Imagen"/>
            <p:cNvPicPr>
              <a:picLocks noChangeAspect="1"/>
            </p:cNvPicPr>
            <p:nvPr userDrawn="1"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3225" y="2695575"/>
              <a:ext cx="895350" cy="1200150"/>
            </a:xfrm>
            <a:prstGeom prst="rect">
              <a:avLst/>
            </a:prstGeom>
          </p:spPr>
        </p:pic>
        <p:pic>
          <p:nvPicPr>
            <p:cNvPr id="91" name="90 Imagen"/>
            <p:cNvPicPr>
              <a:picLocks noChangeAspect="1"/>
            </p:cNvPicPr>
            <p:nvPr userDrawn="1"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1699" y="3924299"/>
              <a:ext cx="2428875" cy="561975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502" y="201772"/>
            <a:ext cx="569709" cy="5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inigo.palao@gfk.com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mailto:hector.jimenez@gfk.com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tags" Target="../tags/tag15.xml"/><Relationship Id="rId7" Type="http://schemas.openxmlformats.org/officeDocument/2006/relationships/image" Target="../media/image2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tags" Target="../tags/tag19.xml"/><Relationship Id="rId7" Type="http://schemas.openxmlformats.org/officeDocument/2006/relationships/image" Target="../media/image2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tags" Target="../tags/tag23.xml"/><Relationship Id="rId7" Type="http://schemas.openxmlformats.org/officeDocument/2006/relationships/image" Target="../media/image2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tags" Target="../tags/tag27.xml"/><Relationship Id="rId7" Type="http://schemas.openxmlformats.org/officeDocument/2006/relationships/image" Target="../media/image27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1.xml"/><Relationship Id="rId7" Type="http://schemas.openxmlformats.org/officeDocument/2006/relationships/chart" Target="../charts/chart2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jpeg"/><Relationship Id="rId12" Type="http://schemas.openxmlformats.org/officeDocument/2006/relationships/image" Target="../media/image3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hyperlink" Target="http://www.google.es/url?sa=i&amp;rct=j&amp;q=sentido+obligatorio&amp;source=images&amp;cd=&amp;cad=rja&amp;docid=Y5MOz5FKwt4_yM&amp;tbnid=EHLv25Xc3Ne3oM:&amp;ved=0CAUQjRw&amp;url=http://www.todotest.com/foros/msg.asp?m=826870&amp;ei=1sgPUarrFsactQaumoCwDw&amp;bvm=bv.41867550,d.Yms&amp;psig=AFQjCNGWvple185zuYmluPhcBaNsTCMELg&amp;ust=1360075334214277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jpeg"/><Relationship Id="rId4" Type="http://schemas.openxmlformats.org/officeDocument/2006/relationships/hyperlink" Target="http://www.google.es/url?sa=i&amp;rct=j&amp;q=prohibido&amp;source=images&amp;cd=&amp;cad=rja&amp;docid=VLVVFT-zIXQeZM&amp;tbnid=2IuxaI0NyoAvbM:&amp;ved=0CAUQjRw&amp;url=http://www.fotolog.com/soledad_1712/49725598/&amp;ei=WMgPUZ7tKY7EswaIsYCIBw&amp;bvm=bv.41867550,d.Yms&amp;psig=AFQjCNFcXLPmy4f0pvlkMonNO2ukrHlP6g&amp;ust=1360075182659242" TargetMode="External"/><Relationship Id="rId9" Type="http://schemas.openxmlformats.org/officeDocument/2006/relationships/hyperlink" Target="http://www.google.es/url?sa=i&amp;source=images&amp;cd=&amp;cad=rja&amp;docid=n3MaCboin46h1M&amp;tbnid=pg6xBiheZu5YuM:&amp;ved=0CAgQjRwwAA&amp;url=http://laplegariadeunpagano.wordpress.com/2011/01/page/2/&amp;ei=bzgrUdK_IsWQtQbv34DABQ&amp;psig=AFQjCNGuz4dDQ1fGF8f6JhjD3cfyFdhDKw&amp;ust=1361873391617622" TargetMode="External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7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" y="-14730"/>
            <a:ext cx="9141318" cy="5164468"/>
          </a:xfrm>
          <a:prstGeom prst="rect">
            <a:avLst/>
          </a:prstGeom>
        </p:spPr>
      </p:pic>
      <p:sp>
        <p:nvSpPr>
          <p:cNvPr id="16" name="Title 7"/>
          <p:cNvSpPr txBox="1">
            <a:spLocks/>
          </p:cNvSpPr>
          <p:nvPr/>
        </p:nvSpPr>
        <p:spPr bwMode="gray">
          <a:xfrm>
            <a:off x="103398" y="1057705"/>
            <a:ext cx="689610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r" fontAlgn="auto">
              <a:lnSpc>
                <a:spcPts val="31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kumimoji="0" sz="3200" b="0" i="0" u="none" strike="noStrike" kern="0" cap="none" spc="-20" normalizeH="0" baseline="0">
                <a:ln>
                  <a:noFill/>
                </a:ln>
                <a:gradFill flip="none" rotWithShape="1">
                  <a:gsLst>
                    <a:gs pos="0">
                      <a:srgbClr val="FC6700">
                        <a:lumMod val="75000"/>
                      </a:srgbClr>
                    </a:gs>
                    <a:gs pos="100000">
                      <a:srgbClr val="FC6700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Observatorio de piratería y hábitos de consumo de contenidos digitales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</a:t>
            </a:r>
            <a:r>
              <a:rPr kumimoji="0" lang="es-ES" sz="4400" b="1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" name="1 Rectángulo"/>
          <p:cNvSpPr/>
          <p:nvPr/>
        </p:nvSpPr>
        <p:spPr bwMode="gray">
          <a:xfrm>
            <a:off x="5316" y="4423141"/>
            <a:ext cx="9135102" cy="723420"/>
          </a:xfrm>
          <a:prstGeom prst="rect">
            <a:avLst/>
          </a:prstGeom>
          <a:gradFill flip="none" rotWithShape="1">
            <a:gsLst>
              <a:gs pos="90000">
                <a:srgbClr val="FFFFFF">
                  <a:alpha val="25000"/>
                </a:srgbClr>
              </a:gs>
              <a:gs pos="78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99600" y="4465308"/>
            <a:ext cx="3117107" cy="623034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sz="900" b="1" dirty="0">
                <a:latin typeface="Calibri" panose="020F0502020204030204" pitchFamily="34" charset="0"/>
                <a:cs typeface="Calibri" panose="020F0502020204030204" pitchFamily="34" charset="0"/>
              </a:rPr>
              <a:t>Responsables de este proyecto: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Iñigo Palao: </a:t>
            </a: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inigo.palao@gfk.com</a:t>
            </a: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Héctor Jimenez: </a:t>
            </a:r>
            <a:r>
              <a:rPr lang="es-ES" sz="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hector.jimenez@gfk.com</a:t>
            </a:r>
            <a:endParaRPr lang="es-ES" sz="9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Tel. contacto: 91 591 99 40 </a:t>
            </a:r>
          </a:p>
        </p:txBody>
      </p:sp>
      <p:grpSp>
        <p:nvGrpSpPr>
          <p:cNvPr id="19" name="Group 50"/>
          <p:cNvGrpSpPr>
            <a:grpSpLocks/>
          </p:cNvGrpSpPr>
          <p:nvPr/>
        </p:nvGrpSpPr>
        <p:grpSpPr bwMode="auto">
          <a:xfrm>
            <a:off x="8264537" y="4474193"/>
            <a:ext cx="357644" cy="590112"/>
            <a:chOff x="435" y="1664"/>
            <a:chExt cx="240" cy="426"/>
          </a:xfrm>
        </p:grpSpPr>
        <p:pic>
          <p:nvPicPr>
            <p:cNvPr id="20" name="Picture 5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" y="1664"/>
              <a:ext cx="24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447" y="2037"/>
              <a:ext cx="221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Font typeface="Arial" pitchFamily="34" charset="0"/>
                <a:buChar char="•"/>
                <a:defRPr sz="32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ER- 0484/1/00</a:t>
              </a:r>
            </a:p>
          </p:txBody>
        </p:sp>
      </p:grpSp>
      <p:grpSp>
        <p:nvGrpSpPr>
          <p:cNvPr id="22" name="Group 53"/>
          <p:cNvGrpSpPr>
            <a:grpSpLocks/>
          </p:cNvGrpSpPr>
          <p:nvPr/>
        </p:nvGrpSpPr>
        <p:grpSpPr bwMode="auto">
          <a:xfrm>
            <a:off x="7869235" y="4469645"/>
            <a:ext cx="353516" cy="591486"/>
            <a:chOff x="769" y="1658"/>
            <a:chExt cx="237" cy="430"/>
          </a:xfrm>
        </p:grpSpPr>
        <p:pic>
          <p:nvPicPr>
            <p:cNvPr id="23" name="Picture 54" descr="servicioCERTIFplataT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658"/>
              <a:ext cx="237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55"/>
            <p:cNvSpPr>
              <a:spLocks noChangeArrowheads="1"/>
            </p:cNvSpPr>
            <p:nvPr/>
          </p:nvSpPr>
          <p:spPr bwMode="auto">
            <a:xfrm>
              <a:off x="770" y="2037"/>
              <a:ext cx="224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ts val="600"/>
                </a:spcBef>
                <a:buFont typeface="Arial" pitchFamily="34" charset="0"/>
                <a:buChar char="•"/>
                <a:defRPr sz="32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ts val="3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A50/000021 </a:t>
              </a:r>
            </a:p>
          </p:txBody>
        </p:sp>
      </p:grpSp>
      <p:pic>
        <p:nvPicPr>
          <p:cNvPr id="25" name="Picture 56" descr="IQNet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1607" y="4655043"/>
            <a:ext cx="412727" cy="39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https://media.gnet.gfk.com/Imageworld/Photos%20on%20brand/shutterstock_204330403.jpg"/>
          <p:cNvSpPr>
            <a:spLocks noChangeAspect="1" noChangeArrowheads="1"/>
          </p:cNvSpPr>
          <p:nvPr/>
        </p:nvSpPr>
        <p:spPr bwMode="auto">
          <a:xfrm>
            <a:off x="-1055683" y="-144463"/>
            <a:ext cx="1516058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6 Grupo"/>
          <p:cNvGrpSpPr/>
          <p:nvPr/>
        </p:nvGrpSpPr>
        <p:grpSpPr>
          <a:xfrm>
            <a:off x="7372351" y="211494"/>
            <a:ext cx="781050" cy="575833"/>
            <a:chOff x="5981699" y="2695575"/>
            <a:chExt cx="2428875" cy="1790699"/>
          </a:xfrm>
        </p:grpSpPr>
        <p:pic>
          <p:nvPicPr>
            <p:cNvPr id="15" name="5 Imagen"/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3225" y="2695575"/>
              <a:ext cx="895350" cy="1200150"/>
            </a:xfrm>
            <a:prstGeom prst="rect">
              <a:avLst/>
            </a:prstGeom>
          </p:spPr>
        </p:pic>
        <p:pic>
          <p:nvPicPr>
            <p:cNvPr id="17" name="90 Imagen"/>
            <p:cNvPicPr>
              <a:picLocks noChangeAspect="1"/>
            </p:cNvPicPr>
            <p:nvPr userDrawn="1"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1699" y="3924299"/>
              <a:ext cx="2428875" cy="561975"/>
            </a:xfrm>
            <a:prstGeom prst="rect">
              <a:avLst/>
            </a:prstGeom>
          </p:spPr>
        </p:pic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502" y="201772"/>
            <a:ext cx="569709" cy="5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35773" y="4940179"/>
            <a:ext cx="8733186" cy="67087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9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Porcentajes (</a:t>
            </a:r>
            <a:r>
              <a:rPr lang="es-ES" sz="900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Escala 1 a 10)/ </a:t>
            </a:r>
            <a:r>
              <a:rPr lang="es-ES" sz="9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Piratas de cada industria </a:t>
            </a:r>
          </a:p>
        </p:txBody>
      </p:sp>
      <p:sp>
        <p:nvSpPr>
          <p:cNvPr id="7" name="3 Título"/>
          <p:cNvSpPr txBox="1">
            <a:spLocks/>
          </p:cNvSpPr>
          <p:nvPr/>
        </p:nvSpPr>
        <p:spPr bwMode="gray">
          <a:xfrm>
            <a:off x="315379" y="208389"/>
            <a:ext cx="6408889" cy="5862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el caso de que el consumidor pirata no pudiese acceder a contenidos de forma gratuita preferiría…</a:t>
            </a:r>
          </a:p>
        </p:txBody>
      </p:sp>
      <p:pic>
        <p:nvPicPr>
          <p:cNvPr id="8" name="Picture 29" descr="C:\David_Conde\Iconos para present\Iconos PowerPoints\Para nuevo catalogo\Para incorporar\Imagen151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9821" y="2014460"/>
            <a:ext cx="377380" cy="3434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7"/>
          <p:cNvSpPr>
            <a:spLocks/>
          </p:cNvSpPr>
          <p:nvPr/>
        </p:nvSpPr>
        <p:spPr bwMode="auto">
          <a:xfrm>
            <a:off x="1794876" y="3788779"/>
            <a:ext cx="327271" cy="391316"/>
          </a:xfrm>
          <a:custGeom>
            <a:avLst/>
            <a:gdLst>
              <a:gd name="T0" fmla="*/ 330 w 332"/>
              <a:gd name="T1" fmla="*/ 0 h 460"/>
              <a:gd name="T2" fmla="*/ 330 w 332"/>
              <a:gd name="T3" fmla="*/ 0 h 460"/>
              <a:gd name="T4" fmla="*/ 112 w 332"/>
              <a:gd name="T5" fmla="*/ 93 h 460"/>
              <a:gd name="T6" fmla="*/ 112 w 332"/>
              <a:gd name="T7" fmla="*/ 321 h 460"/>
              <a:gd name="T8" fmla="*/ 12 w 332"/>
              <a:gd name="T9" fmla="*/ 397 h 460"/>
              <a:gd name="T10" fmla="*/ 143 w 332"/>
              <a:gd name="T11" fmla="*/ 382 h 460"/>
              <a:gd name="T12" fmla="*/ 143 w 332"/>
              <a:gd name="T13" fmla="*/ 330 h 460"/>
              <a:gd name="T14" fmla="*/ 143 w 332"/>
              <a:gd name="T15" fmla="*/ 150 h 460"/>
              <a:gd name="T16" fmla="*/ 299 w 332"/>
              <a:gd name="T17" fmla="*/ 86 h 460"/>
              <a:gd name="T18" fmla="*/ 299 w 332"/>
              <a:gd name="T19" fmla="*/ 248 h 460"/>
              <a:gd name="T20" fmla="*/ 197 w 332"/>
              <a:gd name="T21" fmla="*/ 298 h 460"/>
              <a:gd name="T22" fmla="*/ 208 w 332"/>
              <a:gd name="T23" fmla="*/ 344 h 460"/>
              <a:gd name="T24" fmla="*/ 327 w 332"/>
              <a:gd name="T25" fmla="*/ 313 h 460"/>
              <a:gd name="T26" fmla="*/ 330 w 332"/>
              <a:gd name="T27" fmla="*/ 256 h 460"/>
              <a:gd name="T28" fmla="*/ 330 w 332"/>
              <a:gd name="T29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460">
                <a:moveTo>
                  <a:pt x="330" y="0"/>
                </a:moveTo>
                <a:cubicBezTo>
                  <a:pt x="330" y="0"/>
                  <a:pt x="330" y="0"/>
                  <a:pt x="330" y="0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12" y="169"/>
                  <a:pt x="112" y="245"/>
                  <a:pt x="112" y="321"/>
                </a:cubicBezTo>
                <a:cubicBezTo>
                  <a:pt x="54" y="305"/>
                  <a:pt x="0" y="348"/>
                  <a:pt x="12" y="397"/>
                </a:cubicBezTo>
                <a:cubicBezTo>
                  <a:pt x="27" y="460"/>
                  <a:pt x="130" y="440"/>
                  <a:pt x="143" y="382"/>
                </a:cubicBezTo>
                <a:cubicBezTo>
                  <a:pt x="148" y="357"/>
                  <a:pt x="143" y="347"/>
                  <a:pt x="143" y="330"/>
                </a:cubicBezTo>
                <a:cubicBezTo>
                  <a:pt x="143" y="291"/>
                  <a:pt x="143" y="189"/>
                  <a:pt x="143" y="150"/>
                </a:cubicBezTo>
                <a:cubicBezTo>
                  <a:pt x="203" y="125"/>
                  <a:pt x="242" y="109"/>
                  <a:pt x="299" y="86"/>
                </a:cubicBezTo>
                <a:cubicBezTo>
                  <a:pt x="299" y="140"/>
                  <a:pt x="299" y="194"/>
                  <a:pt x="299" y="248"/>
                </a:cubicBezTo>
                <a:cubicBezTo>
                  <a:pt x="251" y="234"/>
                  <a:pt x="204" y="260"/>
                  <a:pt x="197" y="298"/>
                </a:cubicBezTo>
                <a:cubicBezTo>
                  <a:pt x="194" y="318"/>
                  <a:pt x="201" y="336"/>
                  <a:pt x="208" y="344"/>
                </a:cubicBezTo>
                <a:cubicBezTo>
                  <a:pt x="243" y="384"/>
                  <a:pt x="314" y="355"/>
                  <a:pt x="327" y="313"/>
                </a:cubicBezTo>
                <a:cubicBezTo>
                  <a:pt x="332" y="295"/>
                  <a:pt x="330" y="283"/>
                  <a:pt x="330" y="256"/>
                </a:cubicBezTo>
                <a:cubicBezTo>
                  <a:pt x="330" y="176"/>
                  <a:pt x="330" y="76"/>
                  <a:pt x="33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1759028" y="2871326"/>
            <a:ext cx="398966" cy="336020"/>
          </a:xfrm>
          <a:custGeom>
            <a:avLst/>
            <a:gdLst>
              <a:gd name="T0" fmla="*/ 255 w 400"/>
              <a:gd name="T1" fmla="*/ 0 h 339"/>
              <a:gd name="T2" fmla="*/ 173 w 400"/>
              <a:gd name="T3" fmla="*/ 63 h 339"/>
              <a:gd name="T4" fmla="*/ 92 w 400"/>
              <a:gd name="T5" fmla="*/ 0 h 339"/>
              <a:gd name="T6" fmla="*/ 8 w 400"/>
              <a:gd name="T7" fmla="*/ 84 h 339"/>
              <a:gd name="T8" fmla="*/ 92 w 400"/>
              <a:gd name="T9" fmla="*/ 168 h 339"/>
              <a:gd name="T10" fmla="*/ 173 w 400"/>
              <a:gd name="T11" fmla="*/ 105 h 339"/>
              <a:gd name="T12" fmla="*/ 255 w 400"/>
              <a:gd name="T13" fmla="*/ 168 h 339"/>
              <a:gd name="T14" fmla="*/ 339 w 400"/>
              <a:gd name="T15" fmla="*/ 84 h 339"/>
              <a:gd name="T16" fmla="*/ 255 w 400"/>
              <a:gd name="T17" fmla="*/ 0 h 339"/>
              <a:gd name="T18" fmla="*/ 92 w 400"/>
              <a:gd name="T19" fmla="*/ 106 h 339"/>
              <a:gd name="T20" fmla="*/ 70 w 400"/>
              <a:gd name="T21" fmla="*/ 84 h 339"/>
              <a:gd name="T22" fmla="*/ 92 w 400"/>
              <a:gd name="T23" fmla="*/ 62 h 339"/>
              <a:gd name="T24" fmla="*/ 114 w 400"/>
              <a:gd name="T25" fmla="*/ 84 h 339"/>
              <a:gd name="T26" fmla="*/ 92 w 400"/>
              <a:gd name="T27" fmla="*/ 106 h 339"/>
              <a:gd name="T28" fmla="*/ 255 w 400"/>
              <a:gd name="T29" fmla="*/ 106 h 339"/>
              <a:gd name="T30" fmla="*/ 233 w 400"/>
              <a:gd name="T31" fmla="*/ 84 h 339"/>
              <a:gd name="T32" fmla="*/ 255 w 400"/>
              <a:gd name="T33" fmla="*/ 62 h 339"/>
              <a:gd name="T34" fmla="*/ 276 w 400"/>
              <a:gd name="T35" fmla="*/ 84 h 339"/>
              <a:gd name="T36" fmla="*/ 255 w 400"/>
              <a:gd name="T37" fmla="*/ 106 h 339"/>
              <a:gd name="T38" fmla="*/ 313 w 400"/>
              <a:gd name="T39" fmla="*/ 200 h 339"/>
              <a:gd name="T40" fmla="*/ 313 w 400"/>
              <a:gd name="T41" fmla="*/ 310 h 339"/>
              <a:gd name="T42" fmla="*/ 290 w 400"/>
              <a:gd name="T43" fmla="*/ 333 h 339"/>
              <a:gd name="T44" fmla="*/ 56 w 400"/>
              <a:gd name="T45" fmla="*/ 333 h 339"/>
              <a:gd name="T46" fmla="*/ 34 w 400"/>
              <a:gd name="T47" fmla="*/ 310 h 339"/>
              <a:gd name="T48" fmla="*/ 34 w 400"/>
              <a:gd name="T49" fmla="*/ 290 h 339"/>
              <a:gd name="T50" fmla="*/ 0 w 400"/>
              <a:gd name="T51" fmla="*/ 255 h 339"/>
              <a:gd name="T52" fmla="*/ 34 w 400"/>
              <a:gd name="T53" fmla="*/ 220 h 339"/>
              <a:gd name="T54" fmla="*/ 34 w 400"/>
              <a:gd name="T55" fmla="*/ 200 h 339"/>
              <a:gd name="T56" fmla="*/ 56 w 400"/>
              <a:gd name="T57" fmla="*/ 177 h 339"/>
              <a:gd name="T58" fmla="*/ 290 w 400"/>
              <a:gd name="T59" fmla="*/ 177 h 339"/>
              <a:gd name="T60" fmla="*/ 313 w 400"/>
              <a:gd name="T61" fmla="*/ 200 h 339"/>
              <a:gd name="T62" fmla="*/ 400 w 400"/>
              <a:gd name="T63" fmla="*/ 171 h 339"/>
              <a:gd name="T64" fmla="*/ 400 w 400"/>
              <a:gd name="T65" fmla="*/ 339 h 339"/>
              <a:gd name="T66" fmla="*/ 329 w 400"/>
              <a:gd name="T67" fmla="*/ 294 h 339"/>
              <a:gd name="T68" fmla="*/ 329 w 400"/>
              <a:gd name="T69" fmla="*/ 216 h 339"/>
              <a:gd name="T70" fmla="*/ 400 w 400"/>
              <a:gd name="T71" fmla="*/ 17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39">
                <a:moveTo>
                  <a:pt x="255" y="0"/>
                </a:moveTo>
                <a:cubicBezTo>
                  <a:pt x="215" y="0"/>
                  <a:pt x="183" y="27"/>
                  <a:pt x="173" y="63"/>
                </a:cubicBezTo>
                <a:cubicBezTo>
                  <a:pt x="164" y="27"/>
                  <a:pt x="131" y="0"/>
                  <a:pt x="92" y="0"/>
                </a:cubicBezTo>
                <a:cubicBezTo>
                  <a:pt x="46" y="0"/>
                  <a:pt x="8" y="38"/>
                  <a:pt x="8" y="84"/>
                </a:cubicBezTo>
                <a:cubicBezTo>
                  <a:pt x="8" y="131"/>
                  <a:pt x="46" y="168"/>
                  <a:pt x="92" y="168"/>
                </a:cubicBezTo>
                <a:cubicBezTo>
                  <a:pt x="131" y="168"/>
                  <a:pt x="164" y="141"/>
                  <a:pt x="173" y="105"/>
                </a:cubicBezTo>
                <a:cubicBezTo>
                  <a:pt x="183" y="141"/>
                  <a:pt x="215" y="168"/>
                  <a:pt x="255" y="168"/>
                </a:cubicBezTo>
                <a:cubicBezTo>
                  <a:pt x="301" y="168"/>
                  <a:pt x="339" y="131"/>
                  <a:pt x="339" y="84"/>
                </a:cubicBezTo>
                <a:cubicBezTo>
                  <a:pt x="339" y="38"/>
                  <a:pt x="301" y="0"/>
                  <a:pt x="255" y="0"/>
                </a:cubicBezTo>
                <a:close/>
                <a:moveTo>
                  <a:pt x="92" y="106"/>
                </a:moveTo>
                <a:cubicBezTo>
                  <a:pt x="80" y="106"/>
                  <a:pt x="70" y="96"/>
                  <a:pt x="70" y="84"/>
                </a:cubicBezTo>
                <a:cubicBezTo>
                  <a:pt x="70" y="72"/>
                  <a:pt x="80" y="62"/>
                  <a:pt x="92" y="62"/>
                </a:cubicBezTo>
                <a:cubicBezTo>
                  <a:pt x="104" y="62"/>
                  <a:pt x="114" y="72"/>
                  <a:pt x="114" y="84"/>
                </a:cubicBezTo>
                <a:cubicBezTo>
                  <a:pt x="114" y="96"/>
                  <a:pt x="104" y="106"/>
                  <a:pt x="92" y="106"/>
                </a:cubicBezTo>
                <a:close/>
                <a:moveTo>
                  <a:pt x="255" y="106"/>
                </a:moveTo>
                <a:cubicBezTo>
                  <a:pt x="243" y="106"/>
                  <a:pt x="233" y="96"/>
                  <a:pt x="233" y="84"/>
                </a:cubicBezTo>
                <a:cubicBezTo>
                  <a:pt x="233" y="72"/>
                  <a:pt x="243" y="62"/>
                  <a:pt x="255" y="62"/>
                </a:cubicBezTo>
                <a:cubicBezTo>
                  <a:pt x="267" y="62"/>
                  <a:pt x="276" y="72"/>
                  <a:pt x="276" y="84"/>
                </a:cubicBezTo>
                <a:cubicBezTo>
                  <a:pt x="276" y="96"/>
                  <a:pt x="267" y="106"/>
                  <a:pt x="255" y="106"/>
                </a:cubicBezTo>
                <a:close/>
                <a:moveTo>
                  <a:pt x="313" y="200"/>
                </a:moveTo>
                <a:cubicBezTo>
                  <a:pt x="313" y="310"/>
                  <a:pt x="313" y="310"/>
                  <a:pt x="313" y="310"/>
                </a:cubicBezTo>
                <a:cubicBezTo>
                  <a:pt x="313" y="323"/>
                  <a:pt x="303" y="333"/>
                  <a:pt x="290" y="333"/>
                </a:cubicBezTo>
                <a:cubicBezTo>
                  <a:pt x="56" y="333"/>
                  <a:pt x="56" y="333"/>
                  <a:pt x="56" y="333"/>
                </a:cubicBezTo>
                <a:cubicBezTo>
                  <a:pt x="44" y="333"/>
                  <a:pt x="34" y="323"/>
                  <a:pt x="34" y="310"/>
                </a:cubicBezTo>
                <a:cubicBezTo>
                  <a:pt x="34" y="290"/>
                  <a:pt x="34" y="290"/>
                  <a:pt x="34" y="290"/>
                </a:cubicBezTo>
                <a:cubicBezTo>
                  <a:pt x="15" y="289"/>
                  <a:pt x="0" y="274"/>
                  <a:pt x="0" y="255"/>
                </a:cubicBezTo>
                <a:cubicBezTo>
                  <a:pt x="0" y="236"/>
                  <a:pt x="15" y="221"/>
                  <a:pt x="34" y="220"/>
                </a:cubicBezTo>
                <a:cubicBezTo>
                  <a:pt x="34" y="200"/>
                  <a:pt x="34" y="200"/>
                  <a:pt x="34" y="200"/>
                </a:cubicBezTo>
                <a:cubicBezTo>
                  <a:pt x="34" y="187"/>
                  <a:pt x="44" y="177"/>
                  <a:pt x="56" y="177"/>
                </a:cubicBezTo>
                <a:cubicBezTo>
                  <a:pt x="290" y="177"/>
                  <a:pt x="290" y="177"/>
                  <a:pt x="290" y="177"/>
                </a:cubicBezTo>
                <a:cubicBezTo>
                  <a:pt x="303" y="177"/>
                  <a:pt x="313" y="187"/>
                  <a:pt x="313" y="200"/>
                </a:cubicBezTo>
                <a:close/>
                <a:moveTo>
                  <a:pt x="400" y="171"/>
                </a:moveTo>
                <a:cubicBezTo>
                  <a:pt x="400" y="339"/>
                  <a:pt x="400" y="339"/>
                  <a:pt x="400" y="339"/>
                </a:cubicBezTo>
                <a:cubicBezTo>
                  <a:pt x="329" y="294"/>
                  <a:pt x="329" y="294"/>
                  <a:pt x="329" y="294"/>
                </a:cubicBezTo>
                <a:cubicBezTo>
                  <a:pt x="329" y="216"/>
                  <a:pt x="329" y="216"/>
                  <a:pt x="329" y="216"/>
                </a:cubicBezTo>
                <a:lnTo>
                  <a:pt x="400" y="1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reeform 6"/>
          <p:cNvSpPr>
            <a:spLocks noChangeAspect="1" noEditPoints="1"/>
          </p:cNvSpPr>
          <p:nvPr/>
        </p:nvSpPr>
        <p:spPr bwMode="auto">
          <a:xfrm>
            <a:off x="1719530" y="1629699"/>
            <a:ext cx="477963" cy="266322"/>
          </a:xfrm>
          <a:custGeom>
            <a:avLst/>
            <a:gdLst>
              <a:gd name="T0" fmla="*/ 269 w 400"/>
              <a:gd name="T1" fmla="*/ 5 h 223"/>
              <a:gd name="T2" fmla="*/ 268 w 400"/>
              <a:gd name="T3" fmla="*/ 4 h 223"/>
              <a:gd name="T4" fmla="*/ 267 w 400"/>
              <a:gd name="T5" fmla="*/ 4 h 223"/>
              <a:gd name="T6" fmla="*/ 227 w 400"/>
              <a:gd name="T7" fmla="*/ 0 h 223"/>
              <a:gd name="T8" fmla="*/ 148 w 400"/>
              <a:gd name="T9" fmla="*/ 25 h 223"/>
              <a:gd name="T10" fmla="*/ 145 w 400"/>
              <a:gd name="T11" fmla="*/ 25 h 223"/>
              <a:gd name="T12" fmla="*/ 107 w 400"/>
              <a:gd name="T13" fmla="*/ 20 h 223"/>
              <a:gd name="T14" fmla="*/ 17 w 400"/>
              <a:gd name="T15" fmla="*/ 53 h 223"/>
              <a:gd name="T16" fmla="*/ 1 w 400"/>
              <a:gd name="T17" fmla="*/ 86 h 223"/>
              <a:gd name="T18" fmla="*/ 0 w 400"/>
              <a:gd name="T19" fmla="*/ 88 h 223"/>
              <a:gd name="T20" fmla="*/ 79 w 400"/>
              <a:gd name="T21" fmla="*/ 223 h 223"/>
              <a:gd name="T22" fmla="*/ 85 w 400"/>
              <a:gd name="T23" fmla="*/ 219 h 223"/>
              <a:gd name="T24" fmla="*/ 236 w 400"/>
              <a:gd name="T25" fmla="*/ 175 h 223"/>
              <a:gd name="T26" fmla="*/ 255 w 400"/>
              <a:gd name="T27" fmla="*/ 175 h 223"/>
              <a:gd name="T28" fmla="*/ 258 w 400"/>
              <a:gd name="T29" fmla="*/ 176 h 223"/>
              <a:gd name="T30" fmla="*/ 259 w 400"/>
              <a:gd name="T31" fmla="*/ 174 h 223"/>
              <a:gd name="T32" fmla="*/ 373 w 400"/>
              <a:gd name="T33" fmla="*/ 135 h 223"/>
              <a:gd name="T34" fmla="*/ 393 w 400"/>
              <a:gd name="T35" fmla="*/ 136 h 223"/>
              <a:gd name="T36" fmla="*/ 400 w 400"/>
              <a:gd name="T37" fmla="*/ 138 h 223"/>
              <a:gd name="T38" fmla="*/ 400 w 400"/>
              <a:gd name="T39" fmla="*/ 93 h 223"/>
              <a:gd name="T40" fmla="*/ 269 w 400"/>
              <a:gd name="T41" fmla="*/ 5 h 223"/>
              <a:gd name="T42" fmla="*/ 263 w 400"/>
              <a:gd name="T43" fmla="*/ 16 h 223"/>
              <a:gd name="T44" fmla="*/ 372 w 400"/>
              <a:gd name="T45" fmla="*/ 89 h 223"/>
              <a:gd name="T46" fmla="*/ 245 w 400"/>
              <a:gd name="T47" fmla="*/ 123 h 223"/>
              <a:gd name="T48" fmla="*/ 158 w 400"/>
              <a:gd name="T49" fmla="*/ 32 h 223"/>
              <a:gd name="T50" fmla="*/ 227 w 400"/>
              <a:gd name="T51" fmla="*/ 13 h 223"/>
              <a:gd name="T52" fmla="*/ 263 w 400"/>
              <a:gd name="T53" fmla="*/ 16 h 223"/>
              <a:gd name="T54" fmla="*/ 143 w 400"/>
              <a:gd name="T55" fmla="*/ 37 h 223"/>
              <a:gd name="T56" fmla="*/ 146 w 400"/>
              <a:gd name="T57" fmla="*/ 38 h 223"/>
              <a:gd name="T58" fmla="*/ 230 w 400"/>
              <a:gd name="T59" fmla="*/ 125 h 223"/>
              <a:gd name="T60" fmla="*/ 92 w 400"/>
              <a:gd name="T61" fmla="*/ 162 h 223"/>
              <a:gd name="T62" fmla="*/ 29 w 400"/>
              <a:gd name="T63" fmla="*/ 59 h 223"/>
              <a:gd name="T64" fmla="*/ 107 w 400"/>
              <a:gd name="T65" fmla="*/ 32 h 223"/>
              <a:gd name="T66" fmla="*/ 143 w 400"/>
              <a:gd name="T67" fmla="*/ 37 h 223"/>
              <a:gd name="T68" fmla="*/ 20 w 400"/>
              <a:gd name="T69" fmla="*/ 69 h 223"/>
              <a:gd name="T70" fmla="*/ 84 w 400"/>
              <a:gd name="T71" fmla="*/ 172 h 223"/>
              <a:gd name="T72" fmla="*/ 78 w 400"/>
              <a:gd name="T73" fmla="*/ 197 h 223"/>
              <a:gd name="T74" fmla="*/ 13 w 400"/>
              <a:gd name="T75" fmla="*/ 87 h 223"/>
              <a:gd name="T76" fmla="*/ 20 w 400"/>
              <a:gd name="T77" fmla="*/ 69 h 223"/>
              <a:gd name="T78" fmla="*/ 373 w 400"/>
              <a:gd name="T79" fmla="*/ 123 h 223"/>
              <a:gd name="T80" fmla="*/ 254 w 400"/>
              <a:gd name="T81" fmla="*/ 163 h 223"/>
              <a:gd name="T82" fmla="*/ 236 w 400"/>
              <a:gd name="T83" fmla="*/ 162 h 223"/>
              <a:gd name="T84" fmla="*/ 90 w 400"/>
              <a:gd name="T85" fmla="*/ 202 h 223"/>
              <a:gd name="T86" fmla="*/ 96 w 400"/>
              <a:gd name="T87" fmla="*/ 175 h 223"/>
              <a:gd name="T88" fmla="*/ 245 w 400"/>
              <a:gd name="T89" fmla="*/ 138 h 223"/>
              <a:gd name="T90" fmla="*/ 247 w 400"/>
              <a:gd name="T91" fmla="*/ 138 h 223"/>
              <a:gd name="T92" fmla="*/ 249 w 400"/>
              <a:gd name="T93" fmla="*/ 136 h 223"/>
              <a:gd name="T94" fmla="*/ 388 w 400"/>
              <a:gd name="T95" fmla="*/ 101 h 223"/>
              <a:gd name="T96" fmla="*/ 388 w 400"/>
              <a:gd name="T97" fmla="*/ 123 h 223"/>
              <a:gd name="T98" fmla="*/ 373 w 400"/>
              <a:gd name="T99" fmla="*/ 1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0" h="223">
                <a:moveTo>
                  <a:pt x="269" y="5"/>
                </a:moveTo>
                <a:cubicBezTo>
                  <a:pt x="268" y="4"/>
                  <a:pt x="268" y="4"/>
                  <a:pt x="268" y="4"/>
                </a:cubicBezTo>
                <a:cubicBezTo>
                  <a:pt x="267" y="4"/>
                  <a:pt x="267" y="4"/>
                  <a:pt x="267" y="4"/>
                </a:cubicBezTo>
                <a:cubicBezTo>
                  <a:pt x="266" y="4"/>
                  <a:pt x="249" y="0"/>
                  <a:pt x="227" y="0"/>
                </a:cubicBezTo>
                <a:cubicBezTo>
                  <a:pt x="203" y="0"/>
                  <a:pt x="170" y="5"/>
                  <a:pt x="148" y="25"/>
                </a:cubicBezTo>
                <a:cubicBezTo>
                  <a:pt x="147" y="25"/>
                  <a:pt x="146" y="25"/>
                  <a:pt x="145" y="25"/>
                </a:cubicBezTo>
                <a:cubicBezTo>
                  <a:pt x="137" y="23"/>
                  <a:pt x="123" y="20"/>
                  <a:pt x="107" y="20"/>
                </a:cubicBezTo>
                <a:cubicBezTo>
                  <a:pt x="75" y="20"/>
                  <a:pt x="45" y="31"/>
                  <a:pt x="17" y="53"/>
                </a:cubicBezTo>
                <a:cubicBezTo>
                  <a:pt x="9" y="59"/>
                  <a:pt x="3" y="79"/>
                  <a:pt x="1" y="86"/>
                </a:cubicBezTo>
                <a:cubicBezTo>
                  <a:pt x="0" y="88"/>
                  <a:pt x="0" y="88"/>
                  <a:pt x="0" y="88"/>
                </a:cubicBezTo>
                <a:cubicBezTo>
                  <a:pt x="79" y="223"/>
                  <a:pt x="79" y="223"/>
                  <a:pt x="79" y="223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85" y="219"/>
                  <a:pt x="155" y="175"/>
                  <a:pt x="236" y="175"/>
                </a:cubicBezTo>
                <a:cubicBezTo>
                  <a:pt x="242" y="175"/>
                  <a:pt x="249" y="175"/>
                  <a:pt x="255" y="175"/>
                </a:cubicBezTo>
                <a:cubicBezTo>
                  <a:pt x="258" y="176"/>
                  <a:pt x="258" y="176"/>
                  <a:pt x="258" y="176"/>
                </a:cubicBezTo>
                <a:cubicBezTo>
                  <a:pt x="259" y="174"/>
                  <a:pt x="259" y="174"/>
                  <a:pt x="259" y="174"/>
                </a:cubicBezTo>
                <a:cubicBezTo>
                  <a:pt x="305" y="140"/>
                  <a:pt x="350" y="135"/>
                  <a:pt x="373" y="135"/>
                </a:cubicBezTo>
                <a:cubicBezTo>
                  <a:pt x="385" y="135"/>
                  <a:pt x="392" y="136"/>
                  <a:pt x="393" y="136"/>
                </a:cubicBezTo>
                <a:cubicBezTo>
                  <a:pt x="400" y="138"/>
                  <a:pt x="400" y="138"/>
                  <a:pt x="400" y="138"/>
                </a:cubicBezTo>
                <a:cubicBezTo>
                  <a:pt x="400" y="93"/>
                  <a:pt x="400" y="93"/>
                  <a:pt x="400" y="93"/>
                </a:cubicBezTo>
                <a:lnTo>
                  <a:pt x="269" y="5"/>
                </a:lnTo>
                <a:close/>
                <a:moveTo>
                  <a:pt x="263" y="16"/>
                </a:moveTo>
                <a:cubicBezTo>
                  <a:pt x="372" y="89"/>
                  <a:pt x="372" y="89"/>
                  <a:pt x="372" y="89"/>
                </a:cubicBezTo>
                <a:cubicBezTo>
                  <a:pt x="341" y="89"/>
                  <a:pt x="282" y="93"/>
                  <a:pt x="245" y="123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78" y="16"/>
                  <a:pt x="206" y="13"/>
                  <a:pt x="227" y="13"/>
                </a:cubicBezTo>
                <a:cubicBezTo>
                  <a:pt x="245" y="13"/>
                  <a:pt x="259" y="15"/>
                  <a:pt x="263" y="16"/>
                </a:cubicBezTo>
                <a:close/>
                <a:moveTo>
                  <a:pt x="143" y="37"/>
                </a:moveTo>
                <a:cubicBezTo>
                  <a:pt x="144" y="37"/>
                  <a:pt x="145" y="37"/>
                  <a:pt x="146" y="38"/>
                </a:cubicBezTo>
                <a:cubicBezTo>
                  <a:pt x="230" y="125"/>
                  <a:pt x="230" y="125"/>
                  <a:pt x="230" y="125"/>
                </a:cubicBezTo>
                <a:cubicBezTo>
                  <a:pt x="156" y="126"/>
                  <a:pt x="108" y="152"/>
                  <a:pt x="92" y="162"/>
                </a:cubicBezTo>
                <a:cubicBezTo>
                  <a:pt x="29" y="59"/>
                  <a:pt x="29" y="59"/>
                  <a:pt x="29" y="59"/>
                </a:cubicBezTo>
                <a:cubicBezTo>
                  <a:pt x="54" y="41"/>
                  <a:pt x="80" y="32"/>
                  <a:pt x="107" y="32"/>
                </a:cubicBezTo>
                <a:cubicBezTo>
                  <a:pt x="122" y="32"/>
                  <a:pt x="134" y="35"/>
                  <a:pt x="143" y="37"/>
                </a:cubicBezTo>
                <a:close/>
                <a:moveTo>
                  <a:pt x="20" y="69"/>
                </a:moveTo>
                <a:cubicBezTo>
                  <a:pt x="84" y="172"/>
                  <a:pt x="84" y="172"/>
                  <a:pt x="84" y="172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13" y="87"/>
                  <a:pt x="13" y="87"/>
                  <a:pt x="13" y="87"/>
                </a:cubicBezTo>
                <a:cubicBezTo>
                  <a:pt x="15" y="80"/>
                  <a:pt x="18" y="74"/>
                  <a:pt x="20" y="69"/>
                </a:cubicBezTo>
                <a:close/>
                <a:moveTo>
                  <a:pt x="373" y="123"/>
                </a:moveTo>
                <a:cubicBezTo>
                  <a:pt x="349" y="123"/>
                  <a:pt x="301" y="128"/>
                  <a:pt x="254" y="163"/>
                </a:cubicBezTo>
                <a:cubicBezTo>
                  <a:pt x="248" y="162"/>
                  <a:pt x="242" y="162"/>
                  <a:pt x="236" y="162"/>
                </a:cubicBezTo>
                <a:cubicBezTo>
                  <a:pt x="171" y="162"/>
                  <a:pt x="114" y="189"/>
                  <a:pt x="90" y="202"/>
                </a:cubicBezTo>
                <a:cubicBezTo>
                  <a:pt x="96" y="175"/>
                  <a:pt x="96" y="175"/>
                  <a:pt x="96" y="175"/>
                </a:cubicBezTo>
                <a:cubicBezTo>
                  <a:pt x="106" y="168"/>
                  <a:pt x="160" y="135"/>
                  <a:pt x="245" y="138"/>
                </a:cubicBezTo>
                <a:cubicBezTo>
                  <a:pt x="247" y="138"/>
                  <a:pt x="247" y="138"/>
                  <a:pt x="247" y="138"/>
                </a:cubicBezTo>
                <a:cubicBezTo>
                  <a:pt x="249" y="136"/>
                  <a:pt x="249" y="136"/>
                  <a:pt x="249" y="136"/>
                </a:cubicBezTo>
                <a:cubicBezTo>
                  <a:pt x="289" y="99"/>
                  <a:pt x="368" y="101"/>
                  <a:pt x="388" y="101"/>
                </a:cubicBezTo>
                <a:cubicBezTo>
                  <a:pt x="388" y="123"/>
                  <a:pt x="388" y="123"/>
                  <a:pt x="388" y="123"/>
                </a:cubicBezTo>
                <a:cubicBezTo>
                  <a:pt x="384" y="123"/>
                  <a:pt x="379" y="123"/>
                  <a:pt x="373" y="12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solidFill>
                <a:srgbClr val="000000"/>
              </a:solidFill>
            </a:endParaRPr>
          </a:p>
        </p:txBody>
      </p:sp>
      <p:pic>
        <p:nvPicPr>
          <p:cNvPr id="12" name="Picture 21" descr="C:\David_Conde\Iconos para present\Iconos PowerPoints\Para nuevo catalogo\Para incorporar\Imagen132.png"/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2982" y="2441432"/>
            <a:ext cx="391059" cy="3243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31 Grupo"/>
          <p:cNvGrpSpPr/>
          <p:nvPr/>
        </p:nvGrpSpPr>
        <p:grpSpPr>
          <a:xfrm>
            <a:off x="1723499" y="3241689"/>
            <a:ext cx="470024" cy="530388"/>
            <a:chOff x="216023" y="2913586"/>
            <a:chExt cx="520212" cy="516852"/>
          </a:xfrm>
          <a:effectLst/>
        </p:grpSpPr>
        <p:pic>
          <p:nvPicPr>
            <p:cNvPr id="14" name="Picture 7" descr="C:\David_Conde\Iconos para present\Iconos PowerPoints\Para nuevo catalogo\Para incorporar\Imagen227.png"/>
            <p:cNvPicPr>
              <a:picLocks noChangeAspect="1" noChangeArrowheads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3" y="2913586"/>
              <a:ext cx="520212" cy="516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35 Rectángulo"/>
            <p:cNvSpPr/>
            <p:nvPr/>
          </p:nvSpPr>
          <p:spPr bwMode="gray">
            <a:xfrm>
              <a:off x="411168" y="3082925"/>
              <a:ext cx="61402" cy="80034"/>
            </a:xfrm>
            <a:prstGeom prst="rect">
              <a:avLst/>
            </a:prstGeom>
            <a:solidFill>
              <a:srgbClr val="D1CFE5"/>
            </a:solidFill>
            <a:ln w="9525">
              <a:solidFill>
                <a:srgbClr val="D1CF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s-ES" sz="1600" dirty="0" err="1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6" name="CuadroTexto 15"/>
          <p:cNvSpPr txBox="1"/>
          <p:nvPr/>
        </p:nvSpPr>
        <p:spPr bwMode="gray">
          <a:xfrm>
            <a:off x="435609" y="3845937"/>
            <a:ext cx="1101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"/>
              </a:spcBef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Música</a:t>
            </a:r>
          </a:p>
        </p:txBody>
      </p:sp>
      <p:sp>
        <p:nvSpPr>
          <p:cNvPr id="17" name="CuadroTexto 16"/>
          <p:cNvSpPr txBox="1"/>
          <p:nvPr/>
        </p:nvSpPr>
        <p:spPr bwMode="gray">
          <a:xfrm>
            <a:off x="391819" y="2926456"/>
            <a:ext cx="1101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"/>
              </a:spcBef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Películas</a:t>
            </a:r>
          </a:p>
        </p:txBody>
      </p:sp>
      <p:sp>
        <p:nvSpPr>
          <p:cNvPr id="18" name="CuadroTexto 17"/>
          <p:cNvSpPr txBox="1"/>
          <p:nvPr/>
        </p:nvSpPr>
        <p:spPr bwMode="gray">
          <a:xfrm>
            <a:off x="391819" y="2465295"/>
            <a:ext cx="1101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"/>
              </a:spcBef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Series</a:t>
            </a:r>
          </a:p>
        </p:txBody>
      </p:sp>
      <p:sp>
        <p:nvSpPr>
          <p:cNvPr id="19" name="CuadroTexto 18"/>
          <p:cNvSpPr txBox="1"/>
          <p:nvPr/>
        </p:nvSpPr>
        <p:spPr bwMode="gray">
          <a:xfrm>
            <a:off x="391819" y="3351087"/>
            <a:ext cx="1101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"/>
              </a:spcBef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Fútbol</a:t>
            </a:r>
          </a:p>
        </p:txBody>
      </p:sp>
      <p:sp>
        <p:nvSpPr>
          <p:cNvPr id="20" name="CuadroTexto 19"/>
          <p:cNvSpPr txBox="1"/>
          <p:nvPr/>
        </p:nvSpPr>
        <p:spPr bwMode="gray">
          <a:xfrm>
            <a:off x="391819" y="1573466"/>
            <a:ext cx="1101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"/>
              </a:spcBef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Libros</a:t>
            </a:r>
          </a:p>
        </p:txBody>
      </p:sp>
      <p:sp>
        <p:nvSpPr>
          <p:cNvPr id="21" name="CuadroTexto 20"/>
          <p:cNvSpPr txBox="1"/>
          <p:nvPr/>
        </p:nvSpPr>
        <p:spPr bwMode="gray">
          <a:xfrm>
            <a:off x="182029" y="2065399"/>
            <a:ext cx="13112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"/>
              </a:spcBef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Videojuegos</a:t>
            </a:r>
          </a:p>
        </p:txBody>
      </p:sp>
      <p:graphicFrame>
        <p:nvGraphicFramePr>
          <p:cNvPr id="23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28885"/>
              </p:ext>
            </p:extLst>
          </p:nvPr>
        </p:nvGraphicFramePr>
        <p:xfrm>
          <a:off x="2253140" y="1467464"/>
          <a:ext cx="3769431" cy="268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18 CuadroTexto"/>
          <p:cNvSpPr txBox="1"/>
          <p:nvPr/>
        </p:nvSpPr>
        <p:spPr bwMode="gray">
          <a:xfrm>
            <a:off x="2339890" y="4263782"/>
            <a:ext cx="152137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05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Consumiría a cambio de publicidad</a:t>
            </a:r>
            <a:endParaRPr lang="es-ES" sz="1050" b="1" dirty="0" err="1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18 CuadroTexto"/>
          <p:cNvSpPr txBox="1"/>
          <p:nvPr/>
        </p:nvSpPr>
        <p:spPr bwMode="gray">
          <a:xfrm>
            <a:off x="4621876" y="4253662"/>
            <a:ext cx="127032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_tradnl" sz="105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Prefiero pagar para evitar la publicidad</a:t>
            </a:r>
            <a:endParaRPr lang="es-ES" sz="1050" b="1" dirty="0" err="1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28 CuadroTexto"/>
          <p:cNvSpPr txBox="1"/>
          <p:nvPr/>
        </p:nvSpPr>
        <p:spPr bwMode="gray">
          <a:xfrm>
            <a:off x="6342608" y="1827686"/>
            <a:ext cx="243147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ts val="300"/>
              </a:spcBef>
            </a:pP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Los consumidores </a:t>
            </a:r>
            <a:r>
              <a:rPr lang="es-ES_tradnl" sz="1600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piratas de libros 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son los </a:t>
            </a:r>
            <a:r>
              <a:rPr lang="es-ES_tradnl" sz="1400" b="1" dirty="0">
                <a:latin typeface="Calibri Light" panose="020F0302020204030204" pitchFamily="34" charset="0"/>
                <a:cs typeface="Arial" pitchFamily="34" charset="0"/>
              </a:rPr>
              <a:t>más dispuestos a pagar 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para evitar la publicidad. Por el contrario, los consumidores </a:t>
            </a:r>
            <a:r>
              <a:rPr lang="es-ES_tradnl" sz="1600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piratas de música y fútbol 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son los </a:t>
            </a:r>
            <a:r>
              <a:rPr lang="es-ES_tradnl" sz="1400" b="1" dirty="0">
                <a:latin typeface="Calibri Light" panose="020F0302020204030204" pitchFamily="34" charset="0"/>
                <a:cs typeface="Arial" pitchFamily="34" charset="0"/>
              </a:rPr>
              <a:t>menos dispuestos a pagar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 por el consumo de contenidos para evitar la publicidad</a:t>
            </a:r>
            <a:endParaRPr lang="es-ES_tradnl" sz="1200" b="1" dirty="0">
              <a:solidFill>
                <a:schemeClr val="accent3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cxnSp>
        <p:nvCxnSpPr>
          <p:cNvPr id="28" name="29 Conector recto"/>
          <p:cNvCxnSpPr/>
          <p:nvPr/>
        </p:nvCxnSpPr>
        <p:spPr>
          <a:xfrm>
            <a:off x="6280402" y="1627052"/>
            <a:ext cx="252301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30 Conector recto"/>
          <p:cNvCxnSpPr/>
          <p:nvPr/>
        </p:nvCxnSpPr>
        <p:spPr>
          <a:xfrm>
            <a:off x="6342608" y="3891929"/>
            <a:ext cx="252301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2339890" y="4187006"/>
            <a:ext cx="3514757" cy="0"/>
          </a:xfrm>
          <a:prstGeom prst="straightConnector1">
            <a:avLst/>
          </a:prstGeom>
          <a:ln w="19050">
            <a:gradFill flip="none" rotWithShape="1">
              <a:gsLst>
                <a:gs pos="25000">
                  <a:schemeClr val="accent5"/>
                </a:gs>
                <a:gs pos="55000">
                  <a:schemeClr val="accent1"/>
                </a:gs>
              </a:gsLst>
              <a:lin ang="0" scaled="1"/>
              <a:tileRect/>
            </a:gra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3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31 Gráfico"/>
          <p:cNvGraphicFramePr/>
          <p:nvPr>
            <p:extLst>
              <p:ext uri="{D42A27DB-BD31-4B8C-83A1-F6EECF244321}">
                <p14:modId xmlns:p14="http://schemas.microsoft.com/office/powerpoint/2010/main" val="794176064"/>
              </p:ext>
            </p:extLst>
          </p:nvPr>
        </p:nvGraphicFramePr>
        <p:xfrm>
          <a:off x="2875919" y="1956753"/>
          <a:ext cx="3333750" cy="67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1 Gráfico"/>
          <p:cNvGraphicFramePr/>
          <p:nvPr>
            <p:extLst>
              <p:ext uri="{D42A27DB-BD31-4B8C-83A1-F6EECF244321}">
                <p14:modId xmlns:p14="http://schemas.microsoft.com/office/powerpoint/2010/main" val="1219939231"/>
              </p:ext>
            </p:extLst>
          </p:nvPr>
        </p:nvGraphicFramePr>
        <p:xfrm>
          <a:off x="2875919" y="2533186"/>
          <a:ext cx="3333750" cy="67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1 Gráfico"/>
          <p:cNvGraphicFramePr/>
          <p:nvPr>
            <p:extLst>
              <p:ext uri="{D42A27DB-BD31-4B8C-83A1-F6EECF244321}">
                <p14:modId xmlns:p14="http://schemas.microsoft.com/office/powerpoint/2010/main" val="2875643591"/>
              </p:ext>
            </p:extLst>
          </p:nvPr>
        </p:nvGraphicFramePr>
        <p:xfrm>
          <a:off x="2875919" y="3169631"/>
          <a:ext cx="3333750" cy="67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31 Gráfico"/>
          <p:cNvGraphicFramePr/>
          <p:nvPr>
            <p:extLst>
              <p:ext uri="{D42A27DB-BD31-4B8C-83A1-F6EECF244321}">
                <p14:modId xmlns:p14="http://schemas.microsoft.com/office/powerpoint/2010/main" val="1385094028"/>
              </p:ext>
            </p:extLst>
          </p:nvPr>
        </p:nvGraphicFramePr>
        <p:xfrm>
          <a:off x="2875919" y="3715126"/>
          <a:ext cx="3333750" cy="67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31 Gráfico"/>
          <p:cNvGraphicFramePr/>
          <p:nvPr>
            <p:extLst>
              <p:ext uri="{D42A27DB-BD31-4B8C-83A1-F6EECF244321}">
                <p14:modId xmlns:p14="http://schemas.microsoft.com/office/powerpoint/2010/main" val="3244242413"/>
              </p:ext>
            </p:extLst>
          </p:nvPr>
        </p:nvGraphicFramePr>
        <p:xfrm>
          <a:off x="2875919" y="1283279"/>
          <a:ext cx="3333750" cy="67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2 Título"/>
          <p:cNvSpPr txBox="1">
            <a:spLocks/>
          </p:cNvSpPr>
          <p:nvPr/>
        </p:nvSpPr>
        <p:spPr bwMode="gray">
          <a:xfrm>
            <a:off x="4009690" y="1034574"/>
            <a:ext cx="986568" cy="2595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Efectividad</a:t>
            </a:r>
          </a:p>
        </p:txBody>
      </p:sp>
      <p:sp>
        <p:nvSpPr>
          <p:cNvPr id="53" name="2 Título"/>
          <p:cNvSpPr txBox="1">
            <a:spLocks/>
          </p:cNvSpPr>
          <p:nvPr/>
        </p:nvSpPr>
        <p:spPr bwMode="gray">
          <a:xfrm>
            <a:off x="2875919" y="2518902"/>
            <a:ext cx="3246537" cy="2595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sancionen a los proveedores de internet</a:t>
            </a:r>
          </a:p>
        </p:txBody>
      </p:sp>
      <p:sp>
        <p:nvSpPr>
          <p:cNvPr id="20" name="2 Título"/>
          <p:cNvSpPr txBox="1">
            <a:spLocks/>
          </p:cNvSpPr>
          <p:nvPr/>
        </p:nvSpPr>
        <p:spPr bwMode="gray">
          <a:xfrm>
            <a:off x="3309046" y="3120953"/>
            <a:ext cx="2620100" cy="2595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Campañas de concienciación social</a:t>
            </a:r>
          </a:p>
        </p:txBody>
      </p:sp>
      <p:sp>
        <p:nvSpPr>
          <p:cNvPr id="22" name="2 Título"/>
          <p:cNvSpPr txBox="1">
            <a:spLocks/>
          </p:cNvSpPr>
          <p:nvPr/>
        </p:nvSpPr>
        <p:spPr bwMode="gray">
          <a:xfrm>
            <a:off x="2856705" y="1938237"/>
            <a:ext cx="3229188" cy="2595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bloqueen o no se permita el acceso a la página web con contenidos ilícitos</a:t>
            </a:r>
          </a:p>
        </p:txBody>
      </p:sp>
      <p:sp>
        <p:nvSpPr>
          <p:cNvPr id="25" name="2 Título"/>
          <p:cNvSpPr txBox="1">
            <a:spLocks/>
          </p:cNvSpPr>
          <p:nvPr/>
        </p:nvSpPr>
        <p:spPr bwMode="gray">
          <a:xfrm>
            <a:off x="3309046" y="3706829"/>
            <a:ext cx="2620100" cy="2595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Sancionar a usuarios con multas</a:t>
            </a:r>
          </a:p>
        </p:txBody>
      </p:sp>
      <p:sp>
        <p:nvSpPr>
          <p:cNvPr id="28" name="2 Título"/>
          <p:cNvSpPr txBox="1">
            <a:spLocks/>
          </p:cNvSpPr>
          <p:nvPr/>
        </p:nvSpPr>
        <p:spPr bwMode="gray">
          <a:xfrm>
            <a:off x="2856705" y="4313782"/>
            <a:ext cx="3352963" cy="2595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1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Restringir el uso de internet a quién lo hace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4974422"/>
            <a:ext cx="8496300" cy="144462"/>
          </a:xfrm>
        </p:spPr>
        <p:txBody>
          <a:bodyPr/>
          <a:lstStyle/>
          <a:p>
            <a:r>
              <a:rPr lang="es-ES" sz="9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Unidad: Porcentajes/ Base: Total muestra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Efectividad de las medidas contra la piratería</a:t>
            </a:r>
          </a:p>
        </p:txBody>
      </p:sp>
      <p:graphicFrame>
        <p:nvGraphicFramePr>
          <p:cNvPr id="39" name="3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93669"/>
              </p:ext>
            </p:extLst>
          </p:nvPr>
        </p:nvGraphicFramePr>
        <p:xfrm>
          <a:off x="2087432" y="957456"/>
          <a:ext cx="588461" cy="35673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8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564"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</a:p>
                    <a:p>
                      <a:pPr algn="ctr"/>
                      <a:r>
                        <a:rPr lang="es-ES" sz="1200" kern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Alta</a:t>
                      </a:r>
                      <a:r>
                        <a:rPr lang="es-ES" sz="1200" kern="12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1200" kern="120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%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1" kern="1200" dirty="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78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1" kern="1200" dirty="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73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1" kern="1200" dirty="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1" kern="1200" dirty="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58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1" kern="1200" dirty="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56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6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43232"/>
              </p:ext>
            </p:extLst>
          </p:nvPr>
        </p:nvGraphicFramePr>
        <p:xfrm>
          <a:off x="1417423" y="957455"/>
          <a:ext cx="590400" cy="3561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5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2016 Alta 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5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68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5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5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5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5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200" b="1" kern="120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43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9" name="Conector recto de flecha 28"/>
          <p:cNvCxnSpPr/>
          <p:nvPr/>
        </p:nvCxnSpPr>
        <p:spPr>
          <a:xfrm flipH="1" flipV="1">
            <a:off x="2875920" y="1324072"/>
            <a:ext cx="3246536" cy="14284"/>
          </a:xfrm>
          <a:prstGeom prst="straightConnector1">
            <a:avLst/>
          </a:prstGeom>
          <a:ln w="19050">
            <a:gradFill flip="none" rotWithShape="1">
              <a:gsLst>
                <a:gs pos="25000">
                  <a:schemeClr val="accent5"/>
                </a:gs>
                <a:gs pos="55000">
                  <a:schemeClr val="accent1"/>
                </a:gs>
              </a:gsLst>
              <a:lin ang="0" scaled="1"/>
              <a:tileRect/>
            </a:gra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28 CuadroTexto"/>
          <p:cNvSpPr txBox="1"/>
          <p:nvPr/>
        </p:nvSpPr>
        <p:spPr bwMode="gray">
          <a:xfrm>
            <a:off x="6629419" y="1716601"/>
            <a:ext cx="2326662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ts val="300"/>
              </a:spcBef>
            </a:pPr>
            <a:r>
              <a:rPr lang="es-ES_tradn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Los internautas consideran que las </a:t>
            </a:r>
            <a:r>
              <a:rPr lang="es-ES_tradnl" sz="1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medidas más efectivas </a:t>
            </a:r>
            <a:r>
              <a:rPr lang="es-ES_tradn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contra la piratería son el </a:t>
            </a:r>
            <a:r>
              <a:rPr lang="es-ES_tradnl" sz="1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bloqueo de webs con contenidos ilícitos y sanciones a los proveedores de internet</a:t>
            </a:r>
            <a:r>
              <a:rPr lang="es-ES_tradn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Por el contrario, la medida </a:t>
            </a:r>
            <a:r>
              <a:rPr lang="es-ES_tradnl" sz="1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menos efectiva </a:t>
            </a:r>
            <a:r>
              <a:rPr lang="es-ES_tradn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es la </a:t>
            </a:r>
            <a:r>
              <a:rPr lang="es-ES_tradnl" sz="1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restricción del uso de internet a quién accede a contenidos ilícitos</a:t>
            </a:r>
          </a:p>
        </p:txBody>
      </p:sp>
      <p:cxnSp>
        <p:nvCxnSpPr>
          <p:cNvPr id="48" name="29 Conector recto"/>
          <p:cNvCxnSpPr/>
          <p:nvPr/>
        </p:nvCxnSpPr>
        <p:spPr>
          <a:xfrm>
            <a:off x="6628968" y="1619342"/>
            <a:ext cx="2190860" cy="248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29 Conector recto"/>
          <p:cNvCxnSpPr/>
          <p:nvPr/>
        </p:nvCxnSpPr>
        <p:spPr>
          <a:xfrm>
            <a:off x="6669313" y="4060812"/>
            <a:ext cx="219086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33 Flecha abajo"/>
          <p:cNvSpPr/>
          <p:nvPr/>
        </p:nvSpPr>
        <p:spPr>
          <a:xfrm flipV="1">
            <a:off x="2493753" y="1750767"/>
            <a:ext cx="182140" cy="201429"/>
          </a:xfrm>
          <a:prstGeom prst="down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buSzPct val="60000"/>
            </a:pPr>
            <a:endParaRPr lang="es-ES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33 Flecha abajo"/>
          <p:cNvSpPr/>
          <p:nvPr/>
        </p:nvSpPr>
        <p:spPr>
          <a:xfrm flipV="1">
            <a:off x="2478021" y="2331757"/>
            <a:ext cx="182140" cy="201429"/>
          </a:xfrm>
          <a:prstGeom prst="down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buSzPct val="60000"/>
            </a:pPr>
            <a:endParaRPr lang="es-ES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33 Flecha abajo"/>
          <p:cNvSpPr/>
          <p:nvPr/>
        </p:nvSpPr>
        <p:spPr>
          <a:xfrm flipV="1">
            <a:off x="2487158" y="2919524"/>
            <a:ext cx="182140" cy="201429"/>
          </a:xfrm>
          <a:prstGeom prst="down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buSzPct val="60000"/>
            </a:pPr>
            <a:endParaRPr lang="es-ES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33 Flecha abajo"/>
          <p:cNvSpPr/>
          <p:nvPr/>
        </p:nvSpPr>
        <p:spPr>
          <a:xfrm flipV="1">
            <a:off x="2474539" y="3524853"/>
            <a:ext cx="182140" cy="201429"/>
          </a:xfrm>
          <a:prstGeom prst="down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buSzPct val="60000"/>
            </a:pPr>
            <a:endParaRPr lang="es-ES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33 Flecha abajo"/>
          <p:cNvSpPr/>
          <p:nvPr/>
        </p:nvSpPr>
        <p:spPr>
          <a:xfrm flipV="1">
            <a:off x="2474539" y="4115925"/>
            <a:ext cx="182140" cy="201429"/>
          </a:xfrm>
          <a:prstGeom prst="down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buSzPct val="60000"/>
            </a:pPr>
            <a:endParaRPr lang="es-ES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1417423" y="4569294"/>
            <a:ext cx="200009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Tendencia</a:t>
            </a:r>
          </a:p>
        </p:txBody>
      </p:sp>
      <p:grpSp>
        <p:nvGrpSpPr>
          <p:cNvPr id="31" name="15 Grupo"/>
          <p:cNvGrpSpPr/>
          <p:nvPr/>
        </p:nvGrpSpPr>
        <p:grpSpPr>
          <a:xfrm>
            <a:off x="6716272" y="4858058"/>
            <a:ext cx="2177262" cy="270904"/>
            <a:chOff x="6868672" y="6483328"/>
            <a:chExt cx="2177262" cy="347919"/>
          </a:xfrm>
        </p:grpSpPr>
        <p:sp>
          <p:nvSpPr>
            <p:cNvPr id="33" name="Rectangle 46"/>
            <p:cNvSpPr>
              <a:spLocks noChangeArrowheads="1"/>
            </p:cNvSpPr>
            <p:nvPr/>
          </p:nvSpPr>
          <p:spPr bwMode="auto">
            <a:xfrm>
              <a:off x="7045841" y="6503990"/>
              <a:ext cx="2000093" cy="13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+mj-lt"/>
                </a:rPr>
                <a:t>Significativamente superior respecto a 2016</a:t>
              </a:r>
            </a:p>
          </p:txBody>
        </p:sp>
        <p:sp>
          <p:nvSpPr>
            <p:cNvPr id="34" name="Rectangle 47"/>
            <p:cNvSpPr>
              <a:spLocks noChangeArrowheads="1"/>
            </p:cNvSpPr>
            <p:nvPr/>
          </p:nvSpPr>
          <p:spPr bwMode="auto">
            <a:xfrm>
              <a:off x="7045841" y="6692901"/>
              <a:ext cx="1942045" cy="13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700" dirty="0"/>
            </a:p>
          </p:txBody>
        </p:sp>
        <p:sp>
          <p:nvSpPr>
            <p:cNvPr id="41" name="26 Flecha arriba"/>
            <p:cNvSpPr/>
            <p:nvPr/>
          </p:nvSpPr>
          <p:spPr bwMode="gray">
            <a:xfrm>
              <a:off x="6868672" y="6483328"/>
              <a:ext cx="151410" cy="152400"/>
            </a:xfrm>
            <a:prstGeom prst="up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39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Acceso a contenidos</a:t>
            </a:r>
          </a:p>
        </p:txBody>
      </p:sp>
    </p:spTree>
    <p:extLst>
      <p:ext uri="{BB962C8B-B14F-4D97-AF65-F5344CB8AC3E}">
        <p14:creationId xmlns:p14="http://schemas.microsoft.com/office/powerpoint/2010/main" val="71956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5030585"/>
            <a:ext cx="6136907" cy="107722"/>
          </a:xfrm>
        </p:spPr>
        <p:txBody>
          <a:bodyPr/>
          <a:lstStyle/>
          <a:p>
            <a:r>
              <a:rPr lang="es-ES" sz="9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Unidad: Porcentajes </a:t>
            </a:r>
          </a:p>
        </p:txBody>
      </p:sp>
      <p:sp>
        <p:nvSpPr>
          <p:cNvPr id="21" name="5 Título"/>
          <p:cNvSpPr>
            <a:spLocks noGrp="1"/>
          </p:cNvSpPr>
          <p:nvPr>
            <p:ph type="title"/>
          </p:nvPr>
        </p:nvSpPr>
        <p:spPr>
          <a:xfrm>
            <a:off x="323411" y="195420"/>
            <a:ext cx="6853566" cy="576080"/>
          </a:xfrm>
        </p:spPr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Importancia de ancho de banda en el acceso a contenidos y contratación de internet</a:t>
            </a:r>
          </a:p>
        </p:txBody>
      </p:sp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552996553"/>
              </p:ext>
            </p:extLst>
          </p:nvPr>
        </p:nvGraphicFramePr>
        <p:xfrm>
          <a:off x="238124" y="1074259"/>
          <a:ext cx="8353425" cy="205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99060"/>
              </p:ext>
            </p:extLst>
          </p:nvPr>
        </p:nvGraphicFramePr>
        <p:xfrm>
          <a:off x="95250" y="1224442"/>
          <a:ext cx="2952750" cy="1263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176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Importancia de la velocidad de descarga para </a:t>
                      </a:r>
                      <a:r>
                        <a:rPr lang="es-ES_tradnl" sz="1050" b="1" i="0" u="sng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acceder a contenidos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76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Importancia de ofertas paquetizadas / convergentes para acceder a servicios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248582"/>
              </p:ext>
            </p:extLst>
          </p:nvPr>
        </p:nvGraphicFramePr>
        <p:xfrm>
          <a:off x="7144976" y="1236463"/>
          <a:ext cx="771525" cy="1394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7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29 CuadroTexto"/>
          <p:cNvSpPr txBox="1"/>
          <p:nvPr/>
        </p:nvSpPr>
        <p:spPr>
          <a:xfrm>
            <a:off x="7092996" y="921043"/>
            <a:ext cx="962671" cy="409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ES_tradnl" sz="9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Muy + Bastante importante</a:t>
            </a:r>
            <a:endParaRPr lang="en-US" sz="900" dirty="0" err="1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16543"/>
              </p:ext>
            </p:extLst>
          </p:nvPr>
        </p:nvGraphicFramePr>
        <p:xfrm>
          <a:off x="8453321" y="1247335"/>
          <a:ext cx="385763" cy="1334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7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32 CuadroTexto"/>
          <p:cNvSpPr txBox="1"/>
          <p:nvPr/>
        </p:nvSpPr>
        <p:spPr>
          <a:xfrm>
            <a:off x="8492218" y="1026287"/>
            <a:ext cx="291464" cy="21017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ES_tradnl" sz="1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2016</a:t>
            </a:r>
            <a:endParaRPr lang="en-US" sz="1000" dirty="0" err="1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33 Flecha abajo"/>
          <p:cNvSpPr/>
          <p:nvPr/>
        </p:nvSpPr>
        <p:spPr>
          <a:xfrm flipV="1">
            <a:off x="8067011" y="2145413"/>
            <a:ext cx="138775" cy="265784"/>
          </a:xfrm>
          <a:prstGeom prst="down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buSzPct val="60000"/>
            </a:pPr>
            <a:endParaRPr lang="es-ES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331213" y="2498036"/>
            <a:ext cx="1649094" cy="1505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000"/>
              </a:lnSpc>
            </a:pPr>
            <a:r>
              <a:rPr lang="es-ES" sz="105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Tendencia</a:t>
            </a:r>
          </a:p>
        </p:txBody>
      </p:sp>
      <p:sp>
        <p:nvSpPr>
          <p:cNvPr id="38" name="2 Título"/>
          <p:cNvSpPr txBox="1">
            <a:spLocks/>
          </p:cNvSpPr>
          <p:nvPr/>
        </p:nvSpPr>
        <p:spPr bwMode="gray">
          <a:xfrm>
            <a:off x="1733813" y="3060329"/>
            <a:ext cx="4475832" cy="257369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defRPr sz="1200" b="1">
                <a:solidFill>
                  <a:srgbClr val="9285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¿Mantendría su ancho de banda si no pudiera descargar contenidos?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13 Igual que"/>
          <p:cNvSpPr/>
          <p:nvPr/>
        </p:nvSpPr>
        <p:spPr bwMode="gray">
          <a:xfrm>
            <a:off x="7968481" y="1502191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6" name="15 Grupo"/>
          <p:cNvGrpSpPr/>
          <p:nvPr/>
        </p:nvGrpSpPr>
        <p:grpSpPr>
          <a:xfrm>
            <a:off x="6800597" y="4867403"/>
            <a:ext cx="2177262" cy="271127"/>
            <a:chOff x="6868672" y="6483328"/>
            <a:chExt cx="2177262" cy="348205"/>
          </a:xfrm>
        </p:grpSpPr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7045841" y="6503990"/>
              <a:ext cx="2000093" cy="13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superior respecto a 2016</a:t>
              </a:r>
            </a:p>
          </p:txBody>
        </p:sp>
        <p:sp>
          <p:nvSpPr>
            <p:cNvPr id="41" name="Rectangle 47"/>
            <p:cNvSpPr>
              <a:spLocks noChangeArrowheads="1"/>
            </p:cNvSpPr>
            <p:nvPr/>
          </p:nvSpPr>
          <p:spPr bwMode="auto">
            <a:xfrm>
              <a:off x="7045841" y="6692901"/>
              <a:ext cx="1942045" cy="13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inferior respecto a 2016</a:t>
              </a:r>
            </a:p>
          </p:txBody>
        </p:sp>
        <p:sp>
          <p:nvSpPr>
            <p:cNvPr id="42" name="25 Flecha abajo"/>
            <p:cNvSpPr/>
            <p:nvPr/>
          </p:nvSpPr>
          <p:spPr bwMode="gray">
            <a:xfrm>
              <a:off x="6868672" y="6692900"/>
              <a:ext cx="139700" cy="138633"/>
            </a:xfrm>
            <a:prstGeom prst="downArrow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3" name="26 Flecha arriba"/>
            <p:cNvSpPr/>
            <p:nvPr/>
          </p:nvSpPr>
          <p:spPr bwMode="gray">
            <a:xfrm>
              <a:off x="6868672" y="6483328"/>
              <a:ext cx="151410" cy="152400"/>
            </a:xfrm>
            <a:prstGeom prst="up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cxnSp>
        <p:nvCxnSpPr>
          <p:cNvPr id="46" name="Gerade Verbindung 54"/>
          <p:cNvCxnSpPr/>
          <p:nvPr>
            <p:custDataLst>
              <p:tags r:id="rId1"/>
            </p:custDataLst>
          </p:nvPr>
        </p:nvCxnSpPr>
        <p:spPr bwMode="gray">
          <a:xfrm>
            <a:off x="238124" y="2937146"/>
            <a:ext cx="8545558" cy="12377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7532306" y="2736646"/>
            <a:ext cx="1390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Base: Total muestra (n=2009)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5446953" y="3192191"/>
            <a:ext cx="7152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Base: Piratas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446953" y="3192191"/>
            <a:ext cx="7152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Base: Piratas</a:t>
            </a:r>
          </a:p>
        </p:txBody>
      </p:sp>
      <p:sp>
        <p:nvSpPr>
          <p:cNvPr id="36" name="36 CuadroTexto"/>
          <p:cNvSpPr txBox="1"/>
          <p:nvPr/>
        </p:nvSpPr>
        <p:spPr>
          <a:xfrm>
            <a:off x="5215628" y="3463089"/>
            <a:ext cx="1157337" cy="749812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4400" dirty="0">
                <a:solidFill>
                  <a:schemeClr val="accent1"/>
                </a:solidFill>
                <a:effectLst>
                  <a:reflection blurRad="6350" stA="60000" endA="900" endPos="58000" dir="5400000" sy="-100000" algn="bl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75</a:t>
            </a:r>
            <a:r>
              <a:rPr lang="es-ES" sz="3600" dirty="0">
                <a:solidFill>
                  <a:schemeClr val="accent1"/>
                </a:solidFill>
                <a:effectLst>
                  <a:reflection blurRad="6350" stA="60000" endA="900" endPos="58000" dir="5400000" sy="-100000" algn="bl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</p:txBody>
      </p:sp>
      <p:sp>
        <p:nvSpPr>
          <p:cNvPr id="39" name="28 CuadroTexto"/>
          <p:cNvSpPr txBox="1"/>
          <p:nvPr/>
        </p:nvSpPr>
        <p:spPr bwMode="gray">
          <a:xfrm>
            <a:off x="3500915" y="3463089"/>
            <a:ext cx="1799304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ts val="300"/>
              </a:spcBef>
            </a:pPr>
            <a:r>
              <a:rPr lang="es-ES_tradnl" sz="2000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Sí, </a:t>
            </a:r>
            <a:r>
              <a:rPr lang="es-ES_tradnl" sz="1050" dirty="0">
                <a:latin typeface="Calibri Light" panose="020F0302020204030204" pitchFamily="34" charset="0"/>
                <a:cs typeface="Arial" pitchFamily="34" charset="0"/>
              </a:rPr>
              <a:t>porque es importante para navegar por internet</a:t>
            </a:r>
          </a:p>
        </p:txBody>
      </p:sp>
      <p:sp>
        <p:nvSpPr>
          <p:cNvPr id="40" name="36 CuadroTexto"/>
          <p:cNvSpPr txBox="1"/>
          <p:nvPr/>
        </p:nvSpPr>
        <p:spPr>
          <a:xfrm>
            <a:off x="4122550" y="4017514"/>
            <a:ext cx="1157337" cy="749812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4400" dirty="0">
                <a:solidFill>
                  <a:schemeClr val="accent5"/>
                </a:solidFill>
                <a:effectLst>
                  <a:reflection blurRad="6350" stA="60000" endA="900" endPos="58000" dir="5400000" sy="-100000" algn="bl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25</a:t>
            </a:r>
            <a:r>
              <a:rPr lang="es-ES" sz="3600" dirty="0">
                <a:solidFill>
                  <a:schemeClr val="accent5"/>
                </a:solidFill>
                <a:effectLst>
                  <a:reflection blurRad="6350" stA="60000" endA="900" endPos="58000" dir="5400000" sy="-100000" algn="bl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</p:txBody>
      </p:sp>
      <p:sp>
        <p:nvSpPr>
          <p:cNvPr id="44" name="28 CuadroTexto"/>
          <p:cNvSpPr txBox="1"/>
          <p:nvPr/>
        </p:nvSpPr>
        <p:spPr bwMode="gray">
          <a:xfrm>
            <a:off x="2186887" y="4094386"/>
            <a:ext cx="202025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ts val="300"/>
              </a:spcBef>
            </a:pPr>
            <a:r>
              <a:rPr lang="es-ES_tradnl" sz="2000" b="1" dirty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No, </a:t>
            </a:r>
            <a:r>
              <a:rPr lang="es-ES_tradnl" sz="1050" dirty="0">
                <a:latin typeface="Calibri Light" panose="020F0302020204030204" pitchFamily="34" charset="0"/>
                <a:cs typeface="Arial" pitchFamily="34" charset="0"/>
              </a:rPr>
              <a:t>lo reduciría porque sólo lo necesito para descargar contenidos</a:t>
            </a:r>
          </a:p>
        </p:txBody>
      </p:sp>
    </p:spTree>
    <p:extLst>
      <p:ext uri="{BB962C8B-B14F-4D97-AF65-F5344CB8AC3E}">
        <p14:creationId xmlns:p14="http://schemas.microsoft.com/office/powerpoint/2010/main" val="51069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71024" y="4957801"/>
            <a:ext cx="8496300" cy="67087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9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Porcentajes</a:t>
            </a:r>
          </a:p>
        </p:txBody>
      </p:sp>
      <p:sp>
        <p:nvSpPr>
          <p:cNvPr id="25" name="1 Título"/>
          <p:cNvSpPr txBox="1">
            <a:spLocks/>
          </p:cNvSpPr>
          <p:nvPr/>
        </p:nvSpPr>
        <p:spPr bwMode="gray">
          <a:xfrm>
            <a:off x="324562" y="28534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Plataformas de suscripción </a:t>
            </a:r>
            <a:endParaRPr lang="es-ES_tradnl" sz="2000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11 CuadroTexto"/>
          <p:cNvSpPr txBox="1"/>
          <p:nvPr/>
        </p:nvSpPr>
        <p:spPr>
          <a:xfrm>
            <a:off x="827983" y="1015605"/>
            <a:ext cx="2066956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defRPr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¿Cuáles conoce aunque sólo sea de oídas?</a:t>
            </a:r>
          </a:p>
        </p:txBody>
      </p:sp>
      <p:graphicFrame>
        <p:nvGraphicFramePr>
          <p:cNvPr id="32" name="Chart 8"/>
          <p:cNvGraphicFramePr/>
          <p:nvPr>
            <p:extLst>
              <p:ext uri="{D42A27DB-BD31-4B8C-83A1-F6EECF244321}">
                <p14:modId xmlns:p14="http://schemas.microsoft.com/office/powerpoint/2010/main" val="4144892798"/>
              </p:ext>
            </p:extLst>
          </p:nvPr>
        </p:nvGraphicFramePr>
        <p:xfrm>
          <a:off x="684664" y="1555619"/>
          <a:ext cx="3757340" cy="260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3" name="3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25" y="1787959"/>
            <a:ext cx="720435" cy="1466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6" descr="Resultado de imagen de hbo logo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749" y="3273952"/>
            <a:ext cx="459587" cy="20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46" y="3806777"/>
            <a:ext cx="378190" cy="149857"/>
          </a:xfrm>
          <a:prstGeom prst="rect">
            <a:avLst/>
          </a:prstGeom>
        </p:spPr>
      </p:pic>
      <p:pic>
        <p:nvPicPr>
          <p:cNvPr id="46" name="Picture 2" descr="Resultado de imagen de movistar+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9153" y="2768895"/>
            <a:ext cx="511644" cy="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11 CuadroTexto"/>
          <p:cNvSpPr txBox="1"/>
          <p:nvPr/>
        </p:nvSpPr>
        <p:spPr>
          <a:xfrm>
            <a:off x="5374489" y="1093609"/>
            <a:ext cx="2881798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defRPr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¿Cómo paga por el uso que hace de la cuenta en plataformas de suscripción?</a:t>
            </a:r>
          </a:p>
        </p:txBody>
      </p:sp>
      <p:graphicFrame>
        <p:nvGraphicFramePr>
          <p:cNvPr id="48" name="Chart 8"/>
          <p:cNvGraphicFramePr/>
          <p:nvPr>
            <p:extLst>
              <p:ext uri="{D42A27DB-BD31-4B8C-83A1-F6EECF244321}">
                <p14:modId xmlns:p14="http://schemas.microsoft.com/office/powerpoint/2010/main" val="2135360266"/>
              </p:ext>
            </p:extLst>
          </p:nvPr>
        </p:nvGraphicFramePr>
        <p:xfrm>
          <a:off x="5143065" y="1638712"/>
          <a:ext cx="3656535" cy="126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9" name="Rectángulo 48"/>
          <p:cNvSpPr/>
          <p:nvPr/>
        </p:nvSpPr>
        <p:spPr>
          <a:xfrm>
            <a:off x="1861461" y="4141713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s-E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Base: Total muestra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6325148" y="2932838"/>
            <a:ext cx="1875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s-E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Base: Usuarios de plataformas de suscripción</a:t>
            </a:r>
          </a:p>
        </p:txBody>
      </p:sp>
      <p:cxnSp>
        <p:nvCxnSpPr>
          <p:cNvPr id="57" name="Conector recto 56"/>
          <p:cNvCxnSpPr/>
          <p:nvPr/>
        </p:nvCxnSpPr>
        <p:spPr>
          <a:xfrm>
            <a:off x="4442004" y="3679897"/>
            <a:ext cx="2623109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/>
          <p:cNvSpPr txBox="1"/>
          <p:nvPr/>
        </p:nvSpPr>
        <p:spPr bwMode="gray">
          <a:xfrm>
            <a:off x="4029665" y="3773025"/>
            <a:ext cx="351721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totalidad de los internautas conoce la existencia de plataformas de suscripción/oferta legal</a:t>
            </a:r>
          </a:p>
        </p:txBody>
      </p:sp>
      <p:cxnSp>
        <p:nvCxnSpPr>
          <p:cNvPr id="59" name="Conector recto 58"/>
          <p:cNvCxnSpPr/>
          <p:nvPr/>
        </p:nvCxnSpPr>
        <p:spPr>
          <a:xfrm>
            <a:off x="4442004" y="4496768"/>
            <a:ext cx="2623109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Resultado de imagen de spotify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5" y="2240146"/>
            <a:ext cx="725070" cy="2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7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gray">
          <a:xfrm>
            <a:off x="1297172" y="3591299"/>
            <a:ext cx="5391487" cy="12964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_tradnl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42 Rectángulo"/>
          <p:cNvSpPr/>
          <p:nvPr/>
        </p:nvSpPr>
        <p:spPr bwMode="gray">
          <a:xfrm>
            <a:off x="6578375" y="2085024"/>
            <a:ext cx="1009807" cy="2832274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_tradnl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700" y="166355"/>
            <a:ext cx="3425825" cy="3413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25"/>
          <p:cNvSpPr/>
          <p:nvPr>
            <p:custDataLst>
              <p:tags r:id="rId1"/>
            </p:custDataLst>
          </p:nvPr>
        </p:nvSpPr>
        <p:spPr bwMode="gray">
          <a:xfrm rot="10800000" flipH="1">
            <a:off x="248272" y="3669912"/>
            <a:ext cx="1214559" cy="108469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uadroTexto 8"/>
          <p:cNvSpPr txBox="1"/>
          <p:nvPr/>
        </p:nvSpPr>
        <p:spPr bwMode="gray">
          <a:xfrm>
            <a:off x="377581" y="3697158"/>
            <a:ext cx="1045252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4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</a:t>
            </a:r>
            <a:r>
              <a:rPr lang="es-ES" sz="2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</p:txBody>
      </p:sp>
      <p:sp>
        <p:nvSpPr>
          <p:cNvPr id="6" name="Bogen 13"/>
          <p:cNvSpPr/>
          <p:nvPr>
            <p:custDataLst>
              <p:tags r:id="rId2"/>
            </p:custDataLst>
          </p:nvPr>
        </p:nvSpPr>
        <p:spPr bwMode="gray">
          <a:xfrm rot="10800000" flipH="1">
            <a:off x="580183" y="267430"/>
            <a:ext cx="3312460" cy="3312460"/>
          </a:xfrm>
          <a:prstGeom prst="arc">
            <a:avLst>
              <a:gd name="adj1" fmla="val 37770"/>
              <a:gd name="adj2" fmla="val 11867361"/>
            </a:avLst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Gerade Verbindung 6"/>
          <p:cNvCxnSpPr/>
          <p:nvPr>
            <p:custDataLst>
              <p:tags r:id="rId3"/>
            </p:custDataLst>
          </p:nvPr>
        </p:nvCxnSpPr>
        <p:spPr bwMode="gray">
          <a:xfrm>
            <a:off x="3874830" y="1920106"/>
            <a:ext cx="468431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891696" y="643965"/>
            <a:ext cx="5252304" cy="1011628"/>
          </a:xfrm>
          <a:prstGeom prst="rect">
            <a:avLst/>
          </a:prstGeom>
        </p:spPr>
        <p:txBody>
          <a:bodyPr/>
          <a:lstStyle>
            <a:lvl1pPr algn="l" defTabSz="914453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ES" sz="2400" b="1" spc="-80" dirty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Aumenta el número de individuos que acceden a música de forma legal y disminuye el consumo pirata</a:t>
            </a:r>
            <a:endParaRPr lang="es-ES" sz="2400" b="1" spc="-8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ángulo 16"/>
          <p:cNvSpPr/>
          <p:nvPr/>
        </p:nvSpPr>
        <p:spPr>
          <a:xfrm>
            <a:off x="2461325" y="2496970"/>
            <a:ext cx="262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Compra de música en 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físico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de forma </a:t>
            </a:r>
            <a:r>
              <a:rPr lang="es-ES_tradnl" sz="1200" b="1" spc="-8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ángulo 16"/>
          <p:cNvSpPr/>
          <p:nvPr/>
        </p:nvSpPr>
        <p:spPr>
          <a:xfrm>
            <a:off x="2623250" y="3116434"/>
            <a:ext cx="245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Accede a música en 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spc="-8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ángulo 16"/>
          <p:cNvSpPr/>
          <p:nvPr/>
        </p:nvSpPr>
        <p:spPr>
          <a:xfrm>
            <a:off x="2385125" y="3617979"/>
            <a:ext cx="2699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Compra de música en 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físico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y de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forma </a:t>
            </a:r>
            <a:r>
              <a:rPr lang="es-ES_tradnl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s-ES_tradnl" sz="1200" b="1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ángulo 16"/>
          <p:cNvSpPr/>
          <p:nvPr/>
        </p:nvSpPr>
        <p:spPr>
          <a:xfrm>
            <a:off x="2531601" y="4229202"/>
            <a:ext cx="262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Accede a  música en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s-ES_tradnl" sz="1200" b="1" spc="-8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3" name="Diagramm 25"/>
          <p:cNvGraphicFramePr/>
          <p:nvPr>
            <p:custDataLst>
              <p:tags r:id="rId4"/>
            </p:custDataLst>
            <p:extLst/>
          </p:nvPr>
        </p:nvGraphicFramePr>
        <p:xfrm>
          <a:off x="5108956" y="2379419"/>
          <a:ext cx="1154034" cy="245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5802234" y="2490514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755071" y="3104402"/>
            <a:ext cx="619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65%</a:t>
            </a:r>
            <a:endParaRPr lang="es-ES_tradnl" sz="28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536291" y="372241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s-ES" sz="14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406447" y="4341083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22</a:t>
            </a:r>
            <a:r>
              <a:rPr lang="es-ES" sz="1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 rot="5400000">
            <a:off x="1745737" y="3554616"/>
            <a:ext cx="646331" cy="132671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s-ES_tradnl" sz="2100" b="1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Consumidor Pirata</a:t>
            </a:r>
            <a:endParaRPr lang="es-ES" sz="2100" b="1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 bwMode="gray">
          <a:xfrm>
            <a:off x="16105" y="4974244"/>
            <a:ext cx="23532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10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Internautas de 11 y más años ( n=4047)</a:t>
            </a:r>
            <a:endParaRPr lang="es-ES" sz="1000" i="1" dirty="0" err="1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7100548" y="2529798"/>
            <a:ext cx="487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21</a:t>
            </a:r>
            <a:r>
              <a:rPr lang="es-ES" sz="11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100548" y="3146654"/>
            <a:ext cx="487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62</a:t>
            </a:r>
            <a:r>
              <a:rPr lang="es-ES" sz="11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400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190317" y="3763510"/>
            <a:ext cx="3978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s-ES" sz="11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400" b="1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100548" y="4380367"/>
            <a:ext cx="487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26</a:t>
            </a:r>
            <a:r>
              <a:rPr lang="es-ES" sz="11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400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40 Igual que"/>
          <p:cNvSpPr/>
          <p:nvPr/>
        </p:nvSpPr>
        <p:spPr bwMode="gray">
          <a:xfrm>
            <a:off x="6700004" y="3848908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 bwMode="gray">
          <a:xfrm>
            <a:off x="6776574" y="2060629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2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2016</a:t>
            </a:r>
            <a:endParaRPr lang="es-ES" sz="2400" b="1" dirty="0" err="1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0" name="49 Conector recto"/>
          <p:cNvCxnSpPr/>
          <p:nvPr/>
        </p:nvCxnSpPr>
        <p:spPr>
          <a:xfrm>
            <a:off x="6659060" y="2429961"/>
            <a:ext cx="853364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589563" y="-2366"/>
            <a:ext cx="4572000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es-ES" b="1" spc="-8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Música. Resumen</a:t>
            </a:r>
            <a:endParaRPr lang="es-E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 bwMode="gray">
          <a:xfrm>
            <a:off x="5290743" y="1908143"/>
            <a:ext cx="69089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2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</a:t>
            </a:r>
            <a:r>
              <a:rPr lang="es-ES_tradnl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es-ES" sz="2400" b="1" dirty="0" err="1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9" name="48 Conector recto"/>
          <p:cNvCxnSpPr/>
          <p:nvPr/>
        </p:nvCxnSpPr>
        <p:spPr>
          <a:xfrm>
            <a:off x="5206207" y="2404391"/>
            <a:ext cx="859969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50 Grupo"/>
          <p:cNvGrpSpPr/>
          <p:nvPr/>
        </p:nvGrpSpPr>
        <p:grpSpPr>
          <a:xfrm>
            <a:off x="6499096" y="4881434"/>
            <a:ext cx="2725902" cy="271127"/>
            <a:chOff x="6868672" y="6483328"/>
            <a:chExt cx="2177262" cy="348205"/>
          </a:xfrm>
        </p:grpSpPr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7045841" y="6503990"/>
              <a:ext cx="2000093" cy="13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superior de 2017  respecto a 2016</a:t>
              </a:r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7045840" y="6692901"/>
              <a:ext cx="1942045" cy="13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inferior de 2017  respecto a 2016</a:t>
              </a:r>
            </a:p>
          </p:txBody>
        </p:sp>
        <p:sp>
          <p:nvSpPr>
            <p:cNvPr id="54" name="53 Flecha abajo"/>
            <p:cNvSpPr/>
            <p:nvPr/>
          </p:nvSpPr>
          <p:spPr bwMode="gray">
            <a:xfrm>
              <a:off x="6868672" y="6692900"/>
              <a:ext cx="139700" cy="138633"/>
            </a:xfrm>
            <a:prstGeom prst="downArrow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54 Flecha arriba"/>
            <p:cNvSpPr/>
            <p:nvPr/>
          </p:nvSpPr>
          <p:spPr bwMode="gray">
            <a:xfrm>
              <a:off x="6868672" y="6483328"/>
              <a:ext cx="151410" cy="152400"/>
            </a:xfrm>
            <a:prstGeom prst="up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8" name="21 Flecha arriba"/>
          <p:cNvSpPr/>
          <p:nvPr/>
        </p:nvSpPr>
        <p:spPr bwMode="gray">
          <a:xfrm rot="10800000">
            <a:off x="6764625" y="4425721"/>
            <a:ext cx="197979" cy="230833"/>
          </a:xfrm>
          <a:prstGeom prst="upArrow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17 Rectángulo"/>
          <p:cNvSpPr/>
          <p:nvPr/>
        </p:nvSpPr>
        <p:spPr>
          <a:xfrm rot="5400000">
            <a:off x="505654" y="3913143"/>
            <a:ext cx="646331" cy="111092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s-ES_tradnl" sz="1000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Consumidores piratas en formato físico o digital</a:t>
            </a:r>
            <a:endParaRPr lang="es-ES" sz="1000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34 Flecha arriba"/>
          <p:cNvSpPr/>
          <p:nvPr/>
        </p:nvSpPr>
        <p:spPr bwMode="gray">
          <a:xfrm>
            <a:off x="6785163" y="3200514"/>
            <a:ext cx="197979" cy="230833"/>
          </a:xfrm>
          <a:prstGeom prst="up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40 Igual que"/>
          <p:cNvSpPr/>
          <p:nvPr/>
        </p:nvSpPr>
        <p:spPr bwMode="gray">
          <a:xfrm>
            <a:off x="6713583" y="2616782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2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gray">
          <a:xfrm>
            <a:off x="1144875" y="3425239"/>
            <a:ext cx="5631334" cy="12964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_tradnl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88" y="61913"/>
            <a:ext cx="3137137" cy="317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42 Rectángulo"/>
          <p:cNvSpPr/>
          <p:nvPr/>
        </p:nvSpPr>
        <p:spPr bwMode="gray">
          <a:xfrm>
            <a:off x="6578375" y="1918964"/>
            <a:ext cx="1009807" cy="2832274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_tradnl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llipse 25"/>
          <p:cNvSpPr/>
          <p:nvPr>
            <p:custDataLst>
              <p:tags r:id="rId1"/>
            </p:custDataLst>
          </p:nvPr>
        </p:nvSpPr>
        <p:spPr bwMode="gray">
          <a:xfrm rot="10800000" flipH="1">
            <a:off x="61968" y="3460915"/>
            <a:ext cx="1214559" cy="114898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uadroTexto 8"/>
          <p:cNvSpPr txBox="1"/>
          <p:nvPr/>
        </p:nvSpPr>
        <p:spPr bwMode="gray">
          <a:xfrm>
            <a:off x="200204" y="3520317"/>
            <a:ext cx="1045252" cy="10233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4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34</a:t>
            </a:r>
            <a:r>
              <a:rPr lang="es-ES" sz="2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  <a:p>
            <a:pPr algn="ctr">
              <a:spcBef>
                <a:spcPts val="300"/>
              </a:spcBef>
            </a:pPr>
            <a:endParaRPr lang="es-ES" sz="240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Bogen 13"/>
          <p:cNvSpPr/>
          <p:nvPr>
            <p:custDataLst>
              <p:tags r:id="rId2"/>
            </p:custDataLst>
          </p:nvPr>
        </p:nvSpPr>
        <p:spPr bwMode="gray">
          <a:xfrm rot="10800000" flipH="1">
            <a:off x="580183" y="65305"/>
            <a:ext cx="3312460" cy="3312460"/>
          </a:xfrm>
          <a:prstGeom prst="arc">
            <a:avLst>
              <a:gd name="adj1" fmla="val 37770"/>
              <a:gd name="adj2" fmla="val 11867361"/>
            </a:avLst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Gerade Verbindung 6"/>
          <p:cNvCxnSpPr/>
          <p:nvPr>
            <p:custDataLst>
              <p:tags r:id="rId3"/>
            </p:custDataLst>
          </p:nvPr>
        </p:nvCxnSpPr>
        <p:spPr bwMode="gray">
          <a:xfrm>
            <a:off x="3880202" y="1721535"/>
            <a:ext cx="468431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891696" y="441840"/>
            <a:ext cx="5252304" cy="1011628"/>
          </a:xfrm>
          <a:prstGeom prst="rect">
            <a:avLst/>
          </a:prstGeom>
        </p:spPr>
        <p:txBody>
          <a:bodyPr/>
          <a:lstStyle>
            <a:lvl1pPr algn="l" defTabSz="914453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ES" sz="2400" b="1" spc="-80" dirty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 pesar del aumento significativo</a:t>
            </a:r>
          </a:p>
          <a:p>
            <a:r>
              <a:rPr lang="es-ES" sz="2400" b="1" spc="-80" dirty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del consumo legal de películas,</a:t>
            </a:r>
          </a:p>
          <a:p>
            <a:r>
              <a:rPr lang="es-ES" sz="2400" b="1" spc="-80" dirty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 mantiene la piratería </a:t>
            </a:r>
            <a:endParaRPr lang="es-ES" sz="2400" b="1" spc="-8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ángulo 16"/>
          <p:cNvSpPr/>
          <p:nvPr/>
        </p:nvSpPr>
        <p:spPr>
          <a:xfrm>
            <a:off x="2461325" y="2330910"/>
            <a:ext cx="262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Compra de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películas en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físico (cine/</a:t>
            </a:r>
            <a:r>
              <a:rPr lang="es-ES_tradnl" sz="1200" b="1" spc="-8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dvd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de forma </a:t>
            </a:r>
            <a:r>
              <a:rPr lang="es-ES_tradnl" sz="1200" b="1" spc="-8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ángulo 16"/>
          <p:cNvSpPr/>
          <p:nvPr/>
        </p:nvSpPr>
        <p:spPr>
          <a:xfrm>
            <a:off x="2623250" y="2950374"/>
            <a:ext cx="245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Acceso a películas en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spc="-8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legal*</a:t>
            </a:r>
            <a:endParaRPr lang="es-ES" sz="1200" b="1" spc="-8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ángulo 16"/>
          <p:cNvSpPr/>
          <p:nvPr/>
        </p:nvSpPr>
        <p:spPr>
          <a:xfrm>
            <a:off x="2385125" y="3451919"/>
            <a:ext cx="2699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Compra de películas en 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físico (cine/</a:t>
            </a:r>
            <a:r>
              <a:rPr lang="es-ES_tradnl" sz="1200" b="1" spc="-8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dvd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s-ES_tradnl" sz="1200" b="1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ángulo 16"/>
          <p:cNvSpPr/>
          <p:nvPr/>
        </p:nvSpPr>
        <p:spPr>
          <a:xfrm>
            <a:off x="2531601" y="4063142"/>
            <a:ext cx="262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Acceso  a  películas en 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</a:t>
            </a:r>
            <a:r>
              <a:rPr lang="es-ES_tradnl" sz="1200" b="1" spc="-80" dirty="0">
                <a:solidFill>
                  <a:srgbClr val="007DC3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s-ES_tradnl" sz="1200" b="1" spc="-8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3" name="Diagramm 25"/>
          <p:cNvGraphicFramePr/>
          <p:nvPr>
            <p:custDataLst>
              <p:tags r:id="rId4"/>
            </p:custDataLst>
            <p:extLst/>
          </p:nvPr>
        </p:nvGraphicFramePr>
        <p:xfrm>
          <a:off x="5108956" y="2213359"/>
          <a:ext cx="1154034" cy="245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5229023" y="2324454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679595" y="2936796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49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85914" y="3556354"/>
            <a:ext cx="437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s-ES" sz="14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440567" y="4175023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33</a:t>
            </a:r>
            <a:r>
              <a:rPr lang="es-ES" sz="1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 rot="5400000">
            <a:off x="1586191" y="3413388"/>
            <a:ext cx="659732" cy="132671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s-ES_tradnl" sz="2100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Consumidor Pirata</a:t>
            </a:r>
            <a:endParaRPr lang="es-ES" sz="2100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7060472" y="2363738"/>
            <a:ext cx="527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r>
              <a:rPr lang="es-ES" sz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6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060472" y="2980594"/>
            <a:ext cx="527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es-E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6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177492" y="3597450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s-ES" sz="12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60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060472" y="4133622"/>
            <a:ext cx="527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32</a:t>
            </a:r>
            <a:r>
              <a:rPr lang="es-ES" sz="12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6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38 Igual que"/>
          <p:cNvSpPr/>
          <p:nvPr/>
        </p:nvSpPr>
        <p:spPr bwMode="gray">
          <a:xfrm>
            <a:off x="6659060" y="2460598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 bwMode="gray">
          <a:xfrm>
            <a:off x="6776574" y="1894569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2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2016</a:t>
            </a:r>
            <a:endParaRPr lang="es-ES" sz="2400" b="1" dirty="0" err="1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0" name="49 Conector recto"/>
          <p:cNvCxnSpPr/>
          <p:nvPr/>
        </p:nvCxnSpPr>
        <p:spPr>
          <a:xfrm>
            <a:off x="6659060" y="2263901"/>
            <a:ext cx="853364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Flecha arriba"/>
          <p:cNvSpPr/>
          <p:nvPr/>
        </p:nvSpPr>
        <p:spPr bwMode="gray">
          <a:xfrm>
            <a:off x="6776208" y="3030399"/>
            <a:ext cx="197979" cy="230833"/>
          </a:xfrm>
          <a:prstGeom prst="up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589563" y="-2366"/>
            <a:ext cx="4572000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es-ES" b="1" spc="-8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Películas. Resumen</a:t>
            </a:r>
            <a:endParaRPr lang="es-E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 bwMode="gray">
          <a:xfrm>
            <a:off x="5473933" y="1698994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2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2017</a:t>
            </a:r>
            <a:endParaRPr lang="es-ES" sz="2400" b="1" dirty="0" err="1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2" name="41 Conector recto"/>
          <p:cNvCxnSpPr/>
          <p:nvPr/>
        </p:nvCxnSpPr>
        <p:spPr>
          <a:xfrm>
            <a:off x="5389397" y="2252992"/>
            <a:ext cx="859969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 bwMode="gray">
          <a:xfrm>
            <a:off x="35355" y="4974244"/>
            <a:ext cx="23532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10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Internautas de 11 y más años ( n=4047)</a:t>
            </a:r>
            <a:endParaRPr lang="es-ES" sz="1000" i="1" dirty="0" err="1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0" name="50 Grupo"/>
          <p:cNvGrpSpPr/>
          <p:nvPr/>
        </p:nvGrpSpPr>
        <p:grpSpPr>
          <a:xfrm>
            <a:off x="6578375" y="4851074"/>
            <a:ext cx="2725902" cy="271127"/>
            <a:chOff x="6868672" y="6483328"/>
            <a:chExt cx="2177262" cy="348205"/>
          </a:xfrm>
        </p:grpSpPr>
        <p:sp>
          <p:nvSpPr>
            <p:cNvPr id="61" name="Rectangle 46"/>
            <p:cNvSpPr>
              <a:spLocks noChangeArrowheads="1"/>
            </p:cNvSpPr>
            <p:nvPr/>
          </p:nvSpPr>
          <p:spPr bwMode="auto">
            <a:xfrm>
              <a:off x="7045841" y="6503990"/>
              <a:ext cx="2000093" cy="13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superior de 2017  respecto a 2016</a:t>
              </a:r>
            </a:p>
          </p:txBody>
        </p:sp>
        <p:sp>
          <p:nvSpPr>
            <p:cNvPr id="62" name="Rectangle 47"/>
            <p:cNvSpPr>
              <a:spLocks noChangeArrowheads="1"/>
            </p:cNvSpPr>
            <p:nvPr/>
          </p:nvSpPr>
          <p:spPr bwMode="auto">
            <a:xfrm>
              <a:off x="7045840" y="6692901"/>
              <a:ext cx="1942045" cy="13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inferior de 2017  respecto a 2016</a:t>
              </a:r>
            </a:p>
          </p:txBody>
        </p:sp>
        <p:sp>
          <p:nvSpPr>
            <p:cNvPr id="63" name="53 Flecha abajo"/>
            <p:cNvSpPr/>
            <p:nvPr/>
          </p:nvSpPr>
          <p:spPr bwMode="gray">
            <a:xfrm>
              <a:off x="6868672" y="6692900"/>
              <a:ext cx="139700" cy="138633"/>
            </a:xfrm>
            <a:prstGeom prst="downArrow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4" name="54 Flecha arriba"/>
            <p:cNvSpPr/>
            <p:nvPr/>
          </p:nvSpPr>
          <p:spPr bwMode="gray">
            <a:xfrm>
              <a:off x="6868672" y="6483328"/>
              <a:ext cx="151410" cy="152400"/>
            </a:xfrm>
            <a:prstGeom prst="up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5" name="48 Flecha arriba"/>
          <p:cNvSpPr/>
          <p:nvPr/>
        </p:nvSpPr>
        <p:spPr bwMode="gray">
          <a:xfrm>
            <a:off x="6753131" y="3596429"/>
            <a:ext cx="197979" cy="230833"/>
          </a:xfrm>
          <a:prstGeom prst="up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1 CuadroTexto"/>
          <p:cNvSpPr txBox="1"/>
          <p:nvPr/>
        </p:nvSpPr>
        <p:spPr bwMode="gray">
          <a:xfrm>
            <a:off x="2495446" y="4827483"/>
            <a:ext cx="3754233" cy="2846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* Aumento significativo de la suscripción a plataformas de suscripción como </a:t>
            </a:r>
            <a:r>
              <a:rPr lang="es-ES_tradnl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Netflix</a:t>
            </a:r>
            <a:r>
              <a:rPr lang="es-ES_tradnl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, HBO, …</a:t>
            </a:r>
          </a:p>
          <a:p>
            <a:pPr>
              <a:spcBef>
                <a:spcPts val="300"/>
              </a:spcBef>
            </a:pPr>
            <a:r>
              <a:rPr lang="es-E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* Incluye salas de cine</a:t>
            </a:r>
          </a:p>
        </p:txBody>
      </p:sp>
      <p:sp>
        <p:nvSpPr>
          <p:cNvPr id="67" name="38 Igual que"/>
          <p:cNvSpPr/>
          <p:nvPr/>
        </p:nvSpPr>
        <p:spPr bwMode="gray">
          <a:xfrm>
            <a:off x="6705617" y="4204327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568" y="4039227"/>
            <a:ext cx="1227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s-ES_tradnl" sz="1100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Consumidores piratas en formato físico o digital</a:t>
            </a:r>
            <a:endParaRPr lang="es-ES" sz="1100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69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gray">
          <a:xfrm>
            <a:off x="1031358" y="3581104"/>
            <a:ext cx="6092824" cy="12964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_tradnl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71" y="391884"/>
            <a:ext cx="3091543" cy="309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 bwMode="gray">
          <a:xfrm>
            <a:off x="6578375" y="2074829"/>
            <a:ext cx="1009807" cy="2832274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_tradnl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Ellipse 25"/>
          <p:cNvSpPr/>
          <p:nvPr>
            <p:custDataLst>
              <p:tags r:id="rId1"/>
            </p:custDataLst>
          </p:nvPr>
        </p:nvSpPr>
        <p:spPr bwMode="gray">
          <a:xfrm rot="10800000" flipH="1">
            <a:off x="93102" y="3710749"/>
            <a:ext cx="1214559" cy="108469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CuadroTexto 8"/>
          <p:cNvSpPr txBox="1"/>
          <p:nvPr/>
        </p:nvSpPr>
        <p:spPr bwMode="gray">
          <a:xfrm>
            <a:off x="224291" y="3681227"/>
            <a:ext cx="1045252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4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lang="es-ES" sz="2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</p:txBody>
      </p:sp>
      <p:sp>
        <p:nvSpPr>
          <p:cNvPr id="22" name="Bogen 13"/>
          <p:cNvSpPr/>
          <p:nvPr>
            <p:custDataLst>
              <p:tags r:id="rId2"/>
            </p:custDataLst>
          </p:nvPr>
        </p:nvSpPr>
        <p:spPr bwMode="gray">
          <a:xfrm rot="10800000" flipH="1">
            <a:off x="580183" y="267430"/>
            <a:ext cx="3312460" cy="3312460"/>
          </a:xfrm>
          <a:prstGeom prst="arc">
            <a:avLst>
              <a:gd name="adj1" fmla="val 37770"/>
              <a:gd name="adj2" fmla="val 11867361"/>
            </a:avLst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3" name="Gerade Verbindung 6"/>
          <p:cNvCxnSpPr/>
          <p:nvPr>
            <p:custDataLst>
              <p:tags r:id="rId3"/>
            </p:custDataLst>
          </p:nvPr>
        </p:nvCxnSpPr>
        <p:spPr bwMode="gray">
          <a:xfrm>
            <a:off x="3874830" y="1922813"/>
            <a:ext cx="468431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3892643" y="656221"/>
            <a:ext cx="5252304" cy="1011628"/>
          </a:xfrm>
          <a:prstGeom prst="rect">
            <a:avLst/>
          </a:prstGeom>
        </p:spPr>
        <p:txBody>
          <a:bodyPr/>
          <a:lstStyle>
            <a:lvl1pPr algn="l" defTabSz="914453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ES" sz="2800" b="1" spc="-80" dirty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 mantiene el consumo ilícito de videojuegos </a:t>
            </a:r>
            <a:endParaRPr lang="es-ES" sz="2800" b="1" spc="-8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ángulo 16"/>
          <p:cNvSpPr/>
          <p:nvPr/>
        </p:nvSpPr>
        <p:spPr>
          <a:xfrm>
            <a:off x="2461325" y="2486775"/>
            <a:ext cx="262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Compra de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videojuegos en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físico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spc="-8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ángulo 16"/>
          <p:cNvSpPr/>
          <p:nvPr/>
        </p:nvSpPr>
        <p:spPr>
          <a:xfrm>
            <a:off x="2623250" y="3106239"/>
            <a:ext cx="245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Accede a  videojuegos en 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spc="-8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ángulo 16"/>
          <p:cNvSpPr/>
          <p:nvPr/>
        </p:nvSpPr>
        <p:spPr>
          <a:xfrm>
            <a:off x="2385125" y="3607784"/>
            <a:ext cx="2699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Compra de videojuegos en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físico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s-ES_tradnl" sz="1200" b="1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ángulo 16"/>
          <p:cNvSpPr/>
          <p:nvPr/>
        </p:nvSpPr>
        <p:spPr>
          <a:xfrm>
            <a:off x="2531601" y="4219007"/>
            <a:ext cx="262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Accede a  videojuegos en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s-ES_tradnl" sz="1200" b="1" spc="-8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9" name="Diagramm 25"/>
          <p:cNvGraphicFramePr/>
          <p:nvPr>
            <p:custDataLst>
              <p:tags r:id="rId4"/>
            </p:custDataLst>
            <p:extLst/>
          </p:nvPr>
        </p:nvGraphicFramePr>
        <p:xfrm>
          <a:off x="5108956" y="2369224"/>
          <a:ext cx="1154034" cy="245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5406447" y="2480319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26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5536291" y="3092661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536291" y="3712219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s-ES" sz="14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406447" y="4330888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r>
              <a:rPr lang="es-ES" sz="1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 rot="5400000">
            <a:off x="1575134" y="3538006"/>
            <a:ext cx="646331" cy="132671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s-ES_tradnl" sz="2100" b="1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Consumidor Pirata</a:t>
            </a:r>
            <a:endParaRPr lang="es-ES" sz="2100" b="1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047649" y="2519603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</a:t>
            </a:r>
            <a:r>
              <a:rPr lang="es-ES" sz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6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047649" y="3136459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</a:t>
            </a:r>
            <a:r>
              <a:rPr lang="es-E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6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180699" y="3753315"/>
            <a:ext cx="4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s-ES" sz="12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60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7047649" y="4289487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r>
              <a:rPr lang="es-ES" sz="12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sz="16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40 Igual que"/>
          <p:cNvSpPr/>
          <p:nvPr/>
        </p:nvSpPr>
        <p:spPr bwMode="gray">
          <a:xfrm>
            <a:off x="6649793" y="4384506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 bwMode="gray">
          <a:xfrm>
            <a:off x="6776574" y="2050434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2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2016</a:t>
            </a:r>
            <a:endParaRPr lang="es-ES" sz="2400" b="1" dirty="0" err="1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6" name="45 Conector recto"/>
          <p:cNvCxnSpPr/>
          <p:nvPr/>
        </p:nvCxnSpPr>
        <p:spPr>
          <a:xfrm>
            <a:off x="6659060" y="2419766"/>
            <a:ext cx="853364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Igual que"/>
          <p:cNvSpPr/>
          <p:nvPr/>
        </p:nvSpPr>
        <p:spPr bwMode="gray">
          <a:xfrm>
            <a:off x="6649793" y="3198552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589563" y="-2366"/>
            <a:ext cx="4572000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es-ES" b="1" spc="-8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Videojuegos. Resumen</a:t>
            </a:r>
            <a:endParaRPr lang="es-E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48 CuadroTexto"/>
          <p:cNvSpPr txBox="1"/>
          <p:nvPr/>
        </p:nvSpPr>
        <p:spPr bwMode="gray">
          <a:xfrm>
            <a:off x="5362170" y="1854859"/>
            <a:ext cx="69089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2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</a:t>
            </a:r>
            <a:r>
              <a:rPr lang="es-ES_tradnl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es-ES" sz="2400" b="1" dirty="0" err="1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1" name="50 Conector recto"/>
          <p:cNvCxnSpPr/>
          <p:nvPr/>
        </p:nvCxnSpPr>
        <p:spPr>
          <a:xfrm>
            <a:off x="5277634" y="2408857"/>
            <a:ext cx="859969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 bwMode="gray">
          <a:xfrm>
            <a:off x="16105" y="4974244"/>
            <a:ext cx="23532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10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Internautas de 11 y más años ( n=4047)</a:t>
            </a:r>
            <a:endParaRPr lang="es-ES" sz="1000" i="1" dirty="0" err="1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4" name="53 Grupo"/>
          <p:cNvGrpSpPr/>
          <p:nvPr/>
        </p:nvGrpSpPr>
        <p:grpSpPr>
          <a:xfrm>
            <a:off x="7644699" y="4357748"/>
            <a:ext cx="1499302" cy="563614"/>
            <a:chOff x="6868672" y="6483328"/>
            <a:chExt cx="2177262" cy="348205"/>
          </a:xfrm>
        </p:grpSpPr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7045841" y="6503990"/>
              <a:ext cx="2000093" cy="13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superior de 2017  respecto a 2016</a:t>
              </a: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7045840" y="6692901"/>
              <a:ext cx="1942045" cy="13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inferior de 2017  respecto a 2016</a:t>
              </a:r>
            </a:p>
          </p:txBody>
        </p:sp>
        <p:sp>
          <p:nvSpPr>
            <p:cNvPr id="57" name="56 Flecha abajo"/>
            <p:cNvSpPr/>
            <p:nvPr/>
          </p:nvSpPr>
          <p:spPr bwMode="gray">
            <a:xfrm>
              <a:off x="6868672" y="6692900"/>
              <a:ext cx="139700" cy="138633"/>
            </a:xfrm>
            <a:prstGeom prst="downArrow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57 Flecha arriba"/>
            <p:cNvSpPr/>
            <p:nvPr/>
          </p:nvSpPr>
          <p:spPr bwMode="gray">
            <a:xfrm>
              <a:off x="6868672" y="6483328"/>
              <a:ext cx="151410" cy="152400"/>
            </a:xfrm>
            <a:prstGeom prst="up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1" name="51 Igual que"/>
          <p:cNvSpPr/>
          <p:nvPr/>
        </p:nvSpPr>
        <p:spPr bwMode="gray">
          <a:xfrm>
            <a:off x="6649793" y="3822627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" name="33 Flecha arriba"/>
          <p:cNvSpPr/>
          <p:nvPr/>
        </p:nvSpPr>
        <p:spPr bwMode="gray">
          <a:xfrm>
            <a:off x="6708550" y="2586981"/>
            <a:ext cx="197979" cy="230833"/>
          </a:xfrm>
          <a:prstGeom prst="up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2004" y="4253903"/>
            <a:ext cx="1245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s-ES_tradnl" sz="1100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Consumidores piratas en formato físico o digital</a:t>
            </a:r>
            <a:endParaRPr lang="es-ES" sz="1100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4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182" y="295322"/>
            <a:ext cx="3301608" cy="3044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 bwMode="gray">
          <a:xfrm>
            <a:off x="1533016" y="3887139"/>
            <a:ext cx="5134217" cy="5925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_tradnl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llipse 25"/>
          <p:cNvSpPr/>
          <p:nvPr>
            <p:custDataLst>
              <p:tags r:id="rId1"/>
            </p:custDataLst>
          </p:nvPr>
        </p:nvSpPr>
        <p:spPr bwMode="gray">
          <a:xfrm rot="10800000" flipH="1">
            <a:off x="421926" y="3569695"/>
            <a:ext cx="1214559" cy="112746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uadroTexto 8"/>
          <p:cNvSpPr txBox="1"/>
          <p:nvPr/>
        </p:nvSpPr>
        <p:spPr bwMode="gray">
          <a:xfrm>
            <a:off x="563744" y="3567289"/>
            <a:ext cx="1045252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4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</a:t>
            </a:r>
            <a:r>
              <a:rPr lang="es-ES" sz="2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</p:txBody>
      </p:sp>
      <p:sp>
        <p:nvSpPr>
          <p:cNvPr id="8" name="Bogen 13"/>
          <p:cNvSpPr/>
          <p:nvPr>
            <p:custDataLst>
              <p:tags r:id="rId2"/>
            </p:custDataLst>
          </p:nvPr>
        </p:nvSpPr>
        <p:spPr bwMode="gray">
          <a:xfrm rot="10800000" flipH="1">
            <a:off x="580183" y="267430"/>
            <a:ext cx="3312460" cy="3312460"/>
          </a:xfrm>
          <a:prstGeom prst="arc">
            <a:avLst>
              <a:gd name="adj1" fmla="val 37770"/>
              <a:gd name="adj2" fmla="val 11867361"/>
            </a:avLst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" name="Gerade Verbindung 6"/>
          <p:cNvCxnSpPr/>
          <p:nvPr>
            <p:custDataLst>
              <p:tags r:id="rId3"/>
            </p:custDataLst>
          </p:nvPr>
        </p:nvCxnSpPr>
        <p:spPr bwMode="gray">
          <a:xfrm>
            <a:off x="3874830" y="1953986"/>
            <a:ext cx="468431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960344" y="677594"/>
            <a:ext cx="4740181" cy="10116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53">
              <a:spcBef>
                <a:spcPct val="0"/>
              </a:spcBef>
              <a:buNone/>
              <a:defRPr sz="2000" b="1" spc="-8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s-ES" sz="2400" dirty="0"/>
              <a:t>El 24% de los internautas descargan libros en formato digital de Plataformas ilegales</a:t>
            </a:r>
          </a:p>
        </p:txBody>
      </p:sp>
      <p:sp>
        <p:nvSpPr>
          <p:cNvPr id="11" name="Rectángulo 16"/>
          <p:cNvSpPr/>
          <p:nvPr/>
        </p:nvSpPr>
        <p:spPr>
          <a:xfrm>
            <a:off x="2819133" y="2792810"/>
            <a:ext cx="262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Compra de libros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en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físico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spc="-8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ángulo 16"/>
          <p:cNvSpPr/>
          <p:nvPr/>
        </p:nvSpPr>
        <p:spPr>
          <a:xfrm>
            <a:off x="2981058" y="3412274"/>
            <a:ext cx="245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Accede a libros  en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spc="-8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</a:t>
            </a:r>
            <a:endParaRPr lang="es-ES" sz="1200" b="1" spc="-8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ángulo 16"/>
          <p:cNvSpPr/>
          <p:nvPr/>
        </p:nvSpPr>
        <p:spPr>
          <a:xfrm>
            <a:off x="2819133" y="4003628"/>
            <a:ext cx="262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r" defTabSz="975208">
              <a:buClr>
                <a:srgbClr val="333333"/>
              </a:buClr>
              <a:buSzPct val="100000"/>
            </a:pP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Accede a libros en </a:t>
            </a:r>
            <a:r>
              <a:rPr lang="es-ES_trad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formato </a:t>
            </a:r>
            <a:r>
              <a:rPr lang="es-ES_tradnl" sz="1200" b="1" spc="-8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</a:t>
            </a:r>
            <a:r>
              <a:rPr lang="es-ES_tradnl" sz="1200" dirty="0">
                <a:gradFill>
                  <a:gsLst>
                    <a:gs pos="1000">
                      <a:srgbClr val="000000">
                        <a:lumMod val="95000"/>
                        <a:lumOff val="5000"/>
                      </a:srgbClr>
                    </a:gs>
                    <a:gs pos="75000">
                      <a:srgbClr val="000000">
                        <a:lumMod val="85000"/>
                        <a:lumOff val="15000"/>
                      </a:srgbClr>
                    </a:gs>
                  </a:gsLst>
                  <a:lin ang="0" scaled="1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y de forma </a:t>
            </a:r>
            <a:r>
              <a:rPr lang="es-ES_tradnl" sz="12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s-ES_tradnl" sz="1200" b="1" spc="-8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legal*</a:t>
            </a:r>
            <a:endParaRPr lang="es-ES" sz="1200" b="1" spc="-8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5" name="Diagramm 25"/>
          <p:cNvGraphicFramePr/>
          <p:nvPr>
            <p:custDataLst>
              <p:tags r:id="rId4"/>
            </p:custDataLst>
            <p:extLst/>
          </p:nvPr>
        </p:nvGraphicFramePr>
        <p:xfrm>
          <a:off x="5466764" y="2675260"/>
          <a:ext cx="1154034" cy="179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5970450" y="2786354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45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894099" y="3398696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764254" y="3983372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</a:t>
            </a:r>
            <a:r>
              <a:rPr lang="es-ES" sz="1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 rot="5400000">
            <a:off x="1914062" y="3540143"/>
            <a:ext cx="646331" cy="132671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s-ES_tradnl" sz="2100" b="1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Consumidor Pirata</a:t>
            </a:r>
            <a:endParaRPr lang="es-ES" sz="2100" b="1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 bwMode="gray">
          <a:xfrm>
            <a:off x="3134073" y="4791464"/>
            <a:ext cx="19716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1050" i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Se incluye los libros sueltos y en </a:t>
            </a:r>
            <a:r>
              <a:rPr lang="es-ES_tradnl" sz="1050" i="1" dirty="0" err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zip</a:t>
            </a:r>
            <a:endParaRPr lang="es-ES" sz="1050" i="1" dirty="0" err="1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589563" y="-2366"/>
            <a:ext cx="4572000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es-ES" b="1" spc="-8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Libros* Resumen</a:t>
            </a:r>
          </a:p>
        </p:txBody>
      </p:sp>
      <p:sp>
        <p:nvSpPr>
          <p:cNvPr id="37" name="36 CuadroTexto"/>
          <p:cNvSpPr txBox="1"/>
          <p:nvPr/>
        </p:nvSpPr>
        <p:spPr bwMode="gray">
          <a:xfrm>
            <a:off x="5719978" y="2163551"/>
            <a:ext cx="690895" cy="5129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_tradnl" sz="2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</a:t>
            </a:r>
            <a:r>
              <a:rPr lang="es-ES_tradnl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  <p:cxnSp>
        <p:nvCxnSpPr>
          <p:cNvPr id="40" name="39 Conector recto"/>
          <p:cNvCxnSpPr/>
          <p:nvPr/>
        </p:nvCxnSpPr>
        <p:spPr>
          <a:xfrm>
            <a:off x="5635442" y="2704501"/>
            <a:ext cx="859969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 bwMode="gray">
          <a:xfrm>
            <a:off x="373913" y="4974244"/>
            <a:ext cx="23532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10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Internautas de 11 y más años ( n=4047)</a:t>
            </a:r>
            <a:endParaRPr lang="es-ES" sz="1000" i="1" dirty="0" err="1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421931" y="4106483"/>
            <a:ext cx="1245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200"/>
              </a:lnSpc>
            </a:pPr>
            <a:r>
              <a:rPr lang="es-ES_tradnl" sz="1100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Consumidores piratas en </a:t>
            </a:r>
            <a:r>
              <a:rPr lang="es-ES_tradnl" sz="1100" spc="-8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digital</a:t>
            </a:r>
            <a:endParaRPr lang="es-ES" sz="1100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39 Rectángulo"/>
          <p:cNvSpPr/>
          <p:nvPr/>
        </p:nvSpPr>
        <p:spPr>
          <a:xfrm>
            <a:off x="3033438" y="4893697"/>
            <a:ext cx="58740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s-ES" sz="900" i="1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</a:t>
            </a:r>
            <a:r>
              <a:rPr lang="es-ES" sz="9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2017 no se distingue materia mientras que en 2016 se preguntaba por libro de ocio</a:t>
            </a:r>
          </a:p>
        </p:txBody>
      </p:sp>
      <p:sp>
        <p:nvSpPr>
          <p:cNvPr id="44" name="21 Rectángulo"/>
          <p:cNvSpPr/>
          <p:nvPr/>
        </p:nvSpPr>
        <p:spPr>
          <a:xfrm>
            <a:off x="7214689" y="2846007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378"/>
            <a:r>
              <a:rPr lang="es-ES" dirty="0">
                <a:solidFill>
                  <a:srgbClr val="007DC3">
                    <a:lumMod val="75000"/>
                  </a:srgbClr>
                </a:solidFill>
                <a:latin typeface="Calibri Light" panose="020F0302020204030204" pitchFamily="34" charset="0"/>
                <a:cs typeface="Arial" pitchFamily="34" charset="0"/>
              </a:rPr>
              <a:t>34</a:t>
            </a:r>
            <a:r>
              <a:rPr lang="es-ES" sz="1200" dirty="0">
                <a:solidFill>
                  <a:srgbClr val="007DC3">
                    <a:lumMod val="75000"/>
                  </a:srgbClr>
                </a:solidFill>
                <a:latin typeface="Calibri Light" panose="020F0302020204030204" pitchFamily="34" charset="0"/>
                <a:cs typeface="Arial" pitchFamily="34" charset="0"/>
              </a:rPr>
              <a:t>%</a:t>
            </a:r>
            <a:endParaRPr lang="es-ES_tradnl" sz="1600" dirty="0">
              <a:solidFill>
                <a:srgbClr val="007DC3">
                  <a:lumMod val="75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45" name="22 Rectángulo"/>
          <p:cNvSpPr/>
          <p:nvPr/>
        </p:nvSpPr>
        <p:spPr>
          <a:xfrm>
            <a:off x="7273198" y="343566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378"/>
            <a:r>
              <a:rPr lang="es-ES" dirty="0">
                <a:solidFill>
                  <a:srgbClr val="007DC3">
                    <a:lumMod val="50000"/>
                  </a:srgbClr>
                </a:solidFill>
                <a:latin typeface="Calibri Light" panose="020F0302020204030204" pitchFamily="34" charset="0"/>
                <a:cs typeface="Arial" pitchFamily="34" charset="0"/>
              </a:rPr>
              <a:t>8</a:t>
            </a:r>
            <a:r>
              <a:rPr lang="es-ES" sz="1200" dirty="0">
                <a:solidFill>
                  <a:srgbClr val="007DC3">
                    <a:lumMod val="50000"/>
                  </a:srgbClr>
                </a:solidFill>
                <a:latin typeface="Calibri Light" panose="020F0302020204030204" pitchFamily="34" charset="0"/>
                <a:cs typeface="Arial" pitchFamily="34" charset="0"/>
              </a:rPr>
              <a:t>%</a:t>
            </a:r>
            <a:endParaRPr lang="es-ES_tradnl" sz="1600" dirty="0">
              <a:solidFill>
                <a:srgbClr val="007DC3">
                  <a:lumMod val="5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24 Rectángulo"/>
          <p:cNvSpPr/>
          <p:nvPr/>
        </p:nvSpPr>
        <p:spPr>
          <a:xfrm>
            <a:off x="7220665" y="402531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378"/>
            <a:r>
              <a:rPr lang="es-ES" dirty="0">
                <a:solidFill>
                  <a:srgbClr val="9B1F23"/>
                </a:solidFill>
                <a:latin typeface="Calibri Light" panose="020F0302020204030204" pitchFamily="34" charset="0"/>
                <a:cs typeface="Arial" pitchFamily="34" charset="0"/>
              </a:rPr>
              <a:t>22</a:t>
            </a:r>
            <a:r>
              <a:rPr lang="es-ES" sz="1200" dirty="0">
                <a:solidFill>
                  <a:srgbClr val="9B1F23"/>
                </a:solidFill>
                <a:latin typeface="Calibri Light" panose="020F0302020204030204" pitchFamily="34" charset="0"/>
                <a:cs typeface="Arial" pitchFamily="34" charset="0"/>
              </a:rPr>
              <a:t>%</a:t>
            </a:r>
            <a:endParaRPr lang="es-ES_tradnl" sz="1600" dirty="0">
              <a:solidFill>
                <a:srgbClr val="9B1F23"/>
              </a:solidFill>
              <a:latin typeface="Calibri Light" panose="020F0302020204030204" pitchFamily="34" charset="0"/>
            </a:endParaRPr>
          </a:p>
        </p:txBody>
      </p:sp>
      <p:sp>
        <p:nvSpPr>
          <p:cNvPr id="47" name="27 CuadroTexto"/>
          <p:cNvSpPr txBox="1"/>
          <p:nvPr/>
        </p:nvSpPr>
        <p:spPr bwMode="gray">
          <a:xfrm>
            <a:off x="7113620" y="2307664"/>
            <a:ext cx="68448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spcBef>
                <a:spcPts val="300"/>
              </a:spcBef>
            </a:pPr>
            <a:r>
              <a:rPr lang="es-ES_tradnl" sz="2400" b="1" dirty="0">
                <a:solidFill>
                  <a:srgbClr val="007DC3"/>
                </a:solidFill>
                <a:latin typeface="Calibri Light" panose="020F0302020204030204" pitchFamily="34" charset="0"/>
                <a:cs typeface="Arial" pitchFamily="34" charset="0"/>
              </a:rPr>
              <a:t>2016 </a:t>
            </a:r>
          </a:p>
        </p:txBody>
      </p:sp>
      <p:cxnSp>
        <p:nvCxnSpPr>
          <p:cNvPr id="48" name="31 Conector recto"/>
          <p:cNvCxnSpPr/>
          <p:nvPr/>
        </p:nvCxnSpPr>
        <p:spPr>
          <a:xfrm>
            <a:off x="7031644" y="2767746"/>
            <a:ext cx="853364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53 Grupo"/>
          <p:cNvGrpSpPr/>
          <p:nvPr/>
        </p:nvGrpSpPr>
        <p:grpSpPr>
          <a:xfrm>
            <a:off x="7861128" y="4182842"/>
            <a:ext cx="1262762" cy="563614"/>
            <a:chOff x="6868672" y="6483328"/>
            <a:chExt cx="2177262" cy="348205"/>
          </a:xfrm>
        </p:grpSpPr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7045841" y="6503990"/>
              <a:ext cx="2000093" cy="13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superior de 2017  respecto a 2016</a:t>
              </a: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7045840" y="6692901"/>
              <a:ext cx="1942045" cy="138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inferior de 2017  respecto a 2016</a:t>
              </a:r>
            </a:p>
          </p:txBody>
        </p:sp>
        <p:sp>
          <p:nvSpPr>
            <p:cNvPr id="52" name="56 Flecha abajo"/>
            <p:cNvSpPr/>
            <p:nvPr/>
          </p:nvSpPr>
          <p:spPr bwMode="gray">
            <a:xfrm>
              <a:off x="6868672" y="6692900"/>
              <a:ext cx="139700" cy="138633"/>
            </a:xfrm>
            <a:prstGeom prst="downArrow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57 Flecha arriba"/>
            <p:cNvSpPr/>
            <p:nvPr/>
          </p:nvSpPr>
          <p:spPr bwMode="gray">
            <a:xfrm>
              <a:off x="6868672" y="6483328"/>
              <a:ext cx="151410" cy="152400"/>
            </a:xfrm>
            <a:prstGeom prst="up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4" name="33 Flecha arriba"/>
          <p:cNvSpPr/>
          <p:nvPr/>
        </p:nvSpPr>
        <p:spPr bwMode="gray">
          <a:xfrm>
            <a:off x="6793019" y="2893867"/>
            <a:ext cx="197979" cy="230833"/>
          </a:xfrm>
          <a:prstGeom prst="up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33 Flecha arriba"/>
          <p:cNvSpPr/>
          <p:nvPr/>
        </p:nvSpPr>
        <p:spPr bwMode="gray">
          <a:xfrm>
            <a:off x="6808759" y="3483334"/>
            <a:ext cx="197979" cy="230833"/>
          </a:xfrm>
          <a:prstGeom prst="up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33 Flecha arriba">
            <a:extLst>
              <a:ext uri="{FF2B5EF4-FFF2-40B4-BE49-F238E27FC236}">
                <a16:creationId xmlns:a16="http://schemas.microsoft.com/office/drawing/2014/main" id="{DC1CA03C-FE2A-4ACB-80A2-B739076F7E1B}"/>
              </a:ext>
            </a:extLst>
          </p:cNvPr>
          <p:cNvSpPr/>
          <p:nvPr/>
        </p:nvSpPr>
        <p:spPr bwMode="gray">
          <a:xfrm>
            <a:off x="6818285" y="4060717"/>
            <a:ext cx="197979" cy="230833"/>
          </a:xfrm>
          <a:prstGeom prst="upArrow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3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gray">
          <a:xfrm>
            <a:off x="1840053" y="3429935"/>
            <a:ext cx="5821454" cy="5925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_tradnl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22 Rectángulo"/>
          <p:cNvSpPr/>
          <p:nvPr/>
        </p:nvSpPr>
        <p:spPr bwMode="gray">
          <a:xfrm>
            <a:off x="7553454" y="2478551"/>
            <a:ext cx="1009807" cy="165687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_tradnl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llipse 25"/>
          <p:cNvSpPr/>
          <p:nvPr>
            <p:custDataLst>
              <p:tags r:id="rId1"/>
            </p:custDataLst>
          </p:nvPr>
        </p:nvSpPr>
        <p:spPr bwMode="gray">
          <a:xfrm rot="10800000" flipH="1">
            <a:off x="710250" y="3168000"/>
            <a:ext cx="1214559" cy="108469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uadroTexto 8"/>
          <p:cNvSpPr txBox="1"/>
          <p:nvPr/>
        </p:nvSpPr>
        <p:spPr bwMode="gray">
          <a:xfrm>
            <a:off x="801647" y="3393506"/>
            <a:ext cx="1045252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4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  <a:r>
              <a:rPr lang="es-ES" sz="2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</p:txBody>
      </p:sp>
      <p:sp>
        <p:nvSpPr>
          <p:cNvPr id="8" name="Bogen 13"/>
          <p:cNvSpPr/>
          <p:nvPr>
            <p:custDataLst>
              <p:tags r:id="rId2"/>
            </p:custDataLst>
          </p:nvPr>
        </p:nvSpPr>
        <p:spPr bwMode="gray">
          <a:xfrm rot="10800000" flipH="1">
            <a:off x="580183" y="267430"/>
            <a:ext cx="3312460" cy="3312460"/>
          </a:xfrm>
          <a:prstGeom prst="arc">
            <a:avLst>
              <a:gd name="adj1" fmla="val 37770"/>
              <a:gd name="adj2" fmla="val 11867361"/>
            </a:avLst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" name="Gerade Verbindung 6"/>
          <p:cNvCxnSpPr/>
          <p:nvPr>
            <p:custDataLst>
              <p:tags r:id="rId3"/>
            </p:custDataLst>
          </p:nvPr>
        </p:nvCxnSpPr>
        <p:spPr bwMode="gray">
          <a:xfrm>
            <a:off x="3874830" y="1912422"/>
            <a:ext cx="468431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045043" y="769211"/>
            <a:ext cx="5075236" cy="1011628"/>
          </a:xfrm>
          <a:prstGeom prst="rect">
            <a:avLst/>
          </a:prstGeom>
        </p:spPr>
        <p:txBody>
          <a:bodyPr/>
          <a:lstStyle>
            <a:lvl1pPr algn="l" defTabSz="914453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ES" sz="2400" b="1" spc="-80" dirty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El 16% de los internautas ha visto fútbol a través de canales ilegales</a:t>
            </a:r>
            <a:endParaRPr lang="es-ES" sz="2400" b="1" spc="-8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ángulo 16"/>
          <p:cNvSpPr/>
          <p:nvPr/>
        </p:nvSpPr>
        <p:spPr>
          <a:xfrm>
            <a:off x="2416030" y="3569304"/>
            <a:ext cx="3598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r" defTabSz="975208">
              <a:buClr>
                <a:srgbClr val="333333"/>
              </a:buClr>
              <a:buSzPct val="100000"/>
            </a:pPr>
            <a:r>
              <a:rPr lang="es-ES_trad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Ilegal</a:t>
            </a:r>
            <a:r>
              <a:rPr lang="es-ES_tradnl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s-ES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…he visto Fútbol gratuitamente en internet)</a:t>
            </a:r>
          </a:p>
        </p:txBody>
      </p:sp>
      <p:graphicFrame>
        <p:nvGraphicFramePr>
          <p:cNvPr id="15" name="Diagramm 25"/>
          <p:cNvGraphicFramePr/>
          <p:nvPr>
            <p:custDataLst>
              <p:tags r:id="rId4"/>
            </p:custDataLst>
            <p:extLst/>
          </p:nvPr>
        </p:nvGraphicFramePr>
        <p:xfrm>
          <a:off x="5975193" y="2843640"/>
          <a:ext cx="1154034" cy="118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475859" y="2941492"/>
            <a:ext cx="437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346014" y="3526168"/>
            <a:ext cx="566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  <a:r>
              <a:rPr lang="es-ES" sz="1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es-ES_tradnl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 rot="5400000">
            <a:off x="2183018" y="3075300"/>
            <a:ext cx="646331" cy="132671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s-ES_tradnl" sz="2100" b="1" spc="-8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Consumidor Pirata</a:t>
            </a:r>
            <a:endParaRPr lang="es-ES" sz="2100" b="1" spc="-8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54864000" cy="36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54864000" cy="36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50" y="1234739"/>
            <a:ext cx="3217724" cy="21432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 bwMode="gray">
          <a:xfrm>
            <a:off x="7780251" y="2506274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2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2016</a:t>
            </a:r>
            <a:endParaRPr lang="es-ES" sz="2400" b="1" dirty="0" err="1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7602751" y="2811273"/>
            <a:ext cx="859969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25 Tabla"/>
          <p:cNvGraphicFramePr>
            <a:graphicFrameLocks noGrp="1"/>
          </p:cNvGraphicFramePr>
          <p:nvPr>
            <p:extLst/>
          </p:nvPr>
        </p:nvGraphicFramePr>
        <p:xfrm>
          <a:off x="8058357" y="2811272"/>
          <a:ext cx="421341" cy="1267860"/>
        </p:xfrm>
        <a:graphic>
          <a:graphicData uri="http://schemas.openxmlformats.org/drawingml/2006/table">
            <a:tbl>
              <a:tblPr/>
              <a:tblGrid>
                <a:gridCol w="421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3930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930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mpd="sng">
                      <a:noFill/>
                      <a:prstDash val="dash"/>
                    </a:lnT>
                    <a:lnB w="6350" cmpd="sng">
                      <a:noFill/>
                      <a:prstDash val="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26 Flecha arriba"/>
          <p:cNvSpPr/>
          <p:nvPr/>
        </p:nvSpPr>
        <p:spPr bwMode="gray">
          <a:xfrm rot="10800000">
            <a:off x="7661507" y="3628170"/>
            <a:ext cx="197979" cy="230833"/>
          </a:xfrm>
          <a:prstGeom prst="upArrow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29 Igual que"/>
          <p:cNvSpPr/>
          <p:nvPr/>
        </p:nvSpPr>
        <p:spPr bwMode="gray">
          <a:xfrm>
            <a:off x="7622504" y="3035407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ángulo 16"/>
          <p:cNvSpPr/>
          <p:nvPr/>
        </p:nvSpPr>
        <p:spPr>
          <a:xfrm>
            <a:off x="2533475" y="2856782"/>
            <a:ext cx="3490428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r" defTabSz="975208">
              <a:buClr>
                <a:srgbClr val="333333"/>
              </a:buClr>
              <a:buSzPct val="100000"/>
            </a:pPr>
            <a:r>
              <a:rPr lang="es-ES_tradn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Legal online </a:t>
            </a:r>
            <a:r>
              <a:rPr lang="es-ES_tradnl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s-ES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He visto Fútbol por internet a través de una suscripción de pago </a:t>
            </a:r>
            <a:endParaRPr lang="es-ES" sz="1600" b="1" spc="-8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589563" y="-2366"/>
            <a:ext cx="4572000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es-ES" b="1" spc="-8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Fútbol. Resumen</a:t>
            </a:r>
          </a:p>
        </p:txBody>
      </p:sp>
      <p:sp>
        <p:nvSpPr>
          <p:cNvPr id="29" name="28 CuadroTexto"/>
          <p:cNvSpPr txBox="1"/>
          <p:nvPr/>
        </p:nvSpPr>
        <p:spPr bwMode="gray">
          <a:xfrm>
            <a:off x="6184668" y="2257275"/>
            <a:ext cx="69089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2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</a:t>
            </a:r>
            <a:r>
              <a:rPr lang="es-ES_tradnl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es-ES" sz="2400" b="1" dirty="0" err="1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6100132" y="2811273"/>
            <a:ext cx="813667" cy="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 bwMode="gray">
          <a:xfrm>
            <a:off x="123637" y="4916494"/>
            <a:ext cx="23532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10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Internautas de 11 y más años ( n=4047)</a:t>
            </a:r>
            <a:endParaRPr lang="es-ES" sz="1000" i="1" dirty="0" err="1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3015533" y="4742302"/>
            <a:ext cx="3414728" cy="348384"/>
            <a:chOff x="6868672" y="6542793"/>
            <a:chExt cx="2177262" cy="314945"/>
          </a:xfrm>
        </p:grpSpPr>
        <p:sp>
          <p:nvSpPr>
            <p:cNvPr id="34" name="Rectangle 46"/>
            <p:cNvSpPr>
              <a:spLocks noChangeArrowheads="1"/>
            </p:cNvSpPr>
            <p:nvPr/>
          </p:nvSpPr>
          <p:spPr bwMode="auto">
            <a:xfrm>
              <a:off x="7045841" y="6548858"/>
              <a:ext cx="2000093" cy="9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superior de 2017  respecto a 2016</a:t>
              </a:r>
            </a:p>
          </p:txBody>
        </p:sp>
        <p:sp>
          <p:nvSpPr>
            <p:cNvPr id="35" name="Rectangle 47"/>
            <p:cNvSpPr>
              <a:spLocks noChangeArrowheads="1"/>
            </p:cNvSpPr>
            <p:nvPr/>
          </p:nvSpPr>
          <p:spPr bwMode="auto">
            <a:xfrm>
              <a:off x="7045841" y="6729998"/>
              <a:ext cx="1942045" cy="9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7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Significativamente inferior de 2017  respecto a 2016</a:t>
              </a:r>
            </a:p>
          </p:txBody>
        </p:sp>
        <p:sp>
          <p:nvSpPr>
            <p:cNvPr id="36" name="35 Flecha abajo"/>
            <p:cNvSpPr/>
            <p:nvPr/>
          </p:nvSpPr>
          <p:spPr bwMode="gray">
            <a:xfrm>
              <a:off x="6868672" y="6719105"/>
              <a:ext cx="139700" cy="138633"/>
            </a:xfrm>
            <a:prstGeom prst="downArrow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7" name="36 Flecha arriba"/>
            <p:cNvSpPr/>
            <p:nvPr/>
          </p:nvSpPr>
          <p:spPr bwMode="gray">
            <a:xfrm>
              <a:off x="6868672" y="6542793"/>
              <a:ext cx="151410" cy="152400"/>
            </a:xfrm>
            <a:prstGeom prst="upArrow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cxnSp>
        <p:nvCxnSpPr>
          <p:cNvPr id="42" name="41 Conector angular"/>
          <p:cNvCxnSpPr/>
          <p:nvPr/>
        </p:nvCxnSpPr>
        <p:spPr>
          <a:xfrm rot="16200000" flipH="1">
            <a:off x="6513568" y="4039058"/>
            <a:ext cx="594659" cy="56156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 bwMode="gray">
          <a:xfrm>
            <a:off x="6216988" y="4560504"/>
            <a:ext cx="24627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Hablamos de individuos no de hogares. </a:t>
            </a:r>
            <a:endParaRPr lang="es-ES" sz="1400" i="1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0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28 Grupo"/>
          <p:cNvGrpSpPr/>
          <p:nvPr/>
        </p:nvGrpSpPr>
        <p:grpSpPr>
          <a:xfrm>
            <a:off x="149579" y="1491978"/>
            <a:ext cx="8828208" cy="265752"/>
            <a:chOff x="149579" y="1217253"/>
            <a:chExt cx="8828208" cy="265752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gray">
            <a:xfrm>
              <a:off x="149579" y="1217253"/>
              <a:ext cx="2117406" cy="2657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6824" tIns="91987" rIns="116824" bIns="91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Ámbito</a:t>
              </a:r>
            </a:p>
          </p:txBody>
        </p:sp>
        <p:sp>
          <p:nvSpPr>
            <p:cNvPr id="8" name="Inhaltsplatzhalter 7"/>
            <p:cNvSpPr txBox="1">
              <a:spLocks/>
            </p:cNvSpPr>
            <p:nvPr/>
          </p:nvSpPr>
          <p:spPr bwMode="gray">
            <a:xfrm>
              <a:off x="2353447" y="1217253"/>
              <a:ext cx="6624340" cy="26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14984" tIns="59792" rIns="114984" bIns="59792" anchor="ctr"/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9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1950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292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lnSpc>
                  <a:spcPct val="105000"/>
                </a:lnSpc>
                <a:buClr>
                  <a:schemeClr val="accent2"/>
                </a:buClr>
                <a:buSzPct val="50000"/>
              </a:pPr>
              <a:r>
                <a:rPr lang="es-ES" sz="1050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Nacional</a:t>
              </a:r>
            </a:p>
          </p:txBody>
        </p:sp>
      </p:grpSp>
      <p:grpSp>
        <p:nvGrpSpPr>
          <p:cNvPr id="9" name="29 Grupo"/>
          <p:cNvGrpSpPr/>
          <p:nvPr/>
        </p:nvGrpSpPr>
        <p:grpSpPr>
          <a:xfrm>
            <a:off x="149579" y="1973641"/>
            <a:ext cx="8828208" cy="274103"/>
            <a:chOff x="149579" y="1577565"/>
            <a:chExt cx="8828208" cy="274103"/>
          </a:xfrm>
        </p:grpSpPr>
        <p:sp>
          <p:nvSpPr>
            <p:cNvPr id="10" name="Inhaltsplatzhalter 7"/>
            <p:cNvSpPr txBox="1">
              <a:spLocks/>
            </p:cNvSpPr>
            <p:nvPr/>
          </p:nvSpPr>
          <p:spPr bwMode="gray">
            <a:xfrm>
              <a:off x="2353447" y="1577565"/>
              <a:ext cx="6624340" cy="274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14984" tIns="59792" rIns="114984" bIns="59792" anchor="ctr"/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9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1950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292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lnSpc>
                  <a:spcPct val="105000"/>
                </a:lnSpc>
                <a:buClr>
                  <a:schemeClr val="accent2"/>
                </a:buClr>
                <a:buSzPct val="50000"/>
              </a:pPr>
              <a:r>
                <a:rPr lang="es-ES" sz="1050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4047 entrevistas	 </a:t>
              </a:r>
              <a:endParaRPr lang="es-ES" sz="105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gray">
            <a:xfrm>
              <a:off x="149579" y="1577565"/>
              <a:ext cx="2117406" cy="266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6824" tIns="91987" rIns="116824" bIns="91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Muestra total</a:t>
              </a:r>
            </a:p>
          </p:txBody>
        </p:sp>
      </p:grpSp>
      <p:grpSp>
        <p:nvGrpSpPr>
          <p:cNvPr id="12" name="37 Grupo"/>
          <p:cNvGrpSpPr/>
          <p:nvPr/>
        </p:nvGrpSpPr>
        <p:grpSpPr>
          <a:xfrm>
            <a:off x="147135" y="2985537"/>
            <a:ext cx="8828209" cy="266401"/>
            <a:chOff x="147135" y="2593953"/>
            <a:chExt cx="8828209" cy="266401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gray">
            <a:xfrm>
              <a:off x="147135" y="2593953"/>
              <a:ext cx="2117406" cy="266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6824" tIns="91987" rIns="116824" bIns="91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Tipo de entrevistas</a:t>
              </a:r>
            </a:p>
          </p:txBody>
        </p:sp>
        <p:sp>
          <p:nvSpPr>
            <p:cNvPr id="14" name="Inhaltsplatzhalter 7"/>
            <p:cNvSpPr txBox="1">
              <a:spLocks/>
            </p:cNvSpPr>
            <p:nvPr/>
          </p:nvSpPr>
          <p:spPr bwMode="gray">
            <a:xfrm>
              <a:off x="2351004" y="2593954"/>
              <a:ext cx="6624340" cy="26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14984" tIns="59792" rIns="114984" bIns="59792" anchor="ctr"/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9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1950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292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ts val="0"/>
                </a:spcBef>
                <a:buClr>
                  <a:schemeClr val="accent2"/>
                </a:buClr>
                <a:buSzPct val="70000"/>
              </a:pPr>
              <a:r>
                <a:rPr lang="es-ES" sz="105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Entrevista online, con cuestionario semiestructurado, de duración aproximada de 17 minutos. </a:t>
              </a:r>
            </a:p>
          </p:txBody>
        </p:sp>
      </p:grpSp>
      <p:grpSp>
        <p:nvGrpSpPr>
          <p:cNvPr id="15" name="38 Grupo"/>
          <p:cNvGrpSpPr/>
          <p:nvPr/>
        </p:nvGrpSpPr>
        <p:grpSpPr>
          <a:xfrm>
            <a:off x="154036" y="3467849"/>
            <a:ext cx="8828208" cy="292248"/>
            <a:chOff x="154036" y="3135454"/>
            <a:chExt cx="8828208" cy="333526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gray">
            <a:xfrm>
              <a:off x="154036" y="3135454"/>
              <a:ext cx="2117406" cy="3335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6824" tIns="91987" rIns="116824" bIns="91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Método de muestreo</a:t>
              </a:r>
            </a:p>
          </p:txBody>
        </p:sp>
        <p:sp>
          <p:nvSpPr>
            <p:cNvPr id="17" name="Inhaltsplatzhalter 7"/>
            <p:cNvSpPr txBox="1">
              <a:spLocks/>
            </p:cNvSpPr>
            <p:nvPr/>
          </p:nvSpPr>
          <p:spPr bwMode="gray">
            <a:xfrm>
              <a:off x="2357904" y="3135456"/>
              <a:ext cx="6624340" cy="333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14984" tIns="59792" rIns="114984" bIns="59792" anchor="ctr"/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9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1950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292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lnSpc>
                  <a:spcPct val="105000"/>
                </a:lnSpc>
                <a:buClr>
                  <a:schemeClr val="accent2"/>
                </a:buClr>
                <a:buSzPct val="50000"/>
              </a:pPr>
              <a:r>
                <a:rPr lang="es-ES" sz="105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Aleatorio estratificado por conglomerados</a:t>
              </a:r>
            </a:p>
          </p:txBody>
        </p:sp>
      </p:grpSp>
      <p:grpSp>
        <p:nvGrpSpPr>
          <p:cNvPr id="18" name="41 Grupo"/>
          <p:cNvGrpSpPr/>
          <p:nvPr/>
        </p:nvGrpSpPr>
        <p:grpSpPr>
          <a:xfrm>
            <a:off x="147135" y="4458318"/>
            <a:ext cx="8828208" cy="266400"/>
            <a:chOff x="147135" y="4800534"/>
            <a:chExt cx="8828208" cy="266400"/>
          </a:xfrm>
        </p:grpSpPr>
        <p:sp>
          <p:nvSpPr>
            <p:cNvPr id="19" name="Rectangle 15"/>
            <p:cNvSpPr>
              <a:spLocks noChangeArrowheads="1"/>
            </p:cNvSpPr>
            <p:nvPr/>
          </p:nvSpPr>
          <p:spPr bwMode="gray">
            <a:xfrm>
              <a:off x="147135" y="4800534"/>
              <a:ext cx="2117406" cy="266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6824" tIns="91987" rIns="116824" bIns="91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Trabajo de campo</a:t>
              </a:r>
            </a:p>
          </p:txBody>
        </p:sp>
        <p:sp>
          <p:nvSpPr>
            <p:cNvPr id="20" name="Inhaltsplatzhalter 7"/>
            <p:cNvSpPr txBox="1">
              <a:spLocks/>
            </p:cNvSpPr>
            <p:nvPr/>
          </p:nvSpPr>
          <p:spPr bwMode="gray">
            <a:xfrm>
              <a:off x="2351003" y="4800534"/>
              <a:ext cx="6624340" cy="256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14984" tIns="59792" rIns="114984" bIns="59792" anchor="ctr"/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9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1950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292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0" hangingPunct="0">
                <a:spcBef>
                  <a:spcPct val="20000"/>
                </a:spcBef>
                <a:buClr>
                  <a:schemeClr val="accent2"/>
                </a:buClr>
                <a:buSzPct val="50000"/>
              </a:pPr>
              <a:r>
                <a:rPr lang="es-ES" sz="1050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Último trimestre 2017</a:t>
              </a:r>
            </a:p>
          </p:txBody>
        </p:sp>
      </p:grpSp>
      <p:grpSp>
        <p:nvGrpSpPr>
          <p:cNvPr id="21" name="18 Grupo"/>
          <p:cNvGrpSpPr/>
          <p:nvPr/>
        </p:nvGrpSpPr>
        <p:grpSpPr>
          <a:xfrm>
            <a:off x="123471" y="950494"/>
            <a:ext cx="8828208" cy="325573"/>
            <a:chOff x="147135" y="504661"/>
            <a:chExt cx="8828208" cy="325573"/>
          </a:xfrm>
        </p:grpSpPr>
        <p:sp>
          <p:nvSpPr>
            <p:cNvPr id="22" name="Rectangle 15"/>
            <p:cNvSpPr>
              <a:spLocks noChangeArrowheads="1"/>
            </p:cNvSpPr>
            <p:nvPr/>
          </p:nvSpPr>
          <p:spPr bwMode="gray">
            <a:xfrm>
              <a:off x="147135" y="504661"/>
              <a:ext cx="2117406" cy="29974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6824" tIns="91987" rIns="116824" bIns="91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Universo</a:t>
              </a:r>
            </a:p>
          </p:txBody>
        </p:sp>
        <p:sp>
          <p:nvSpPr>
            <p:cNvPr id="23" name="Inhaltsplatzhalter 7"/>
            <p:cNvSpPr txBox="1">
              <a:spLocks/>
            </p:cNvSpPr>
            <p:nvPr/>
          </p:nvSpPr>
          <p:spPr bwMode="gray">
            <a:xfrm>
              <a:off x="2351003" y="504661"/>
              <a:ext cx="6624340" cy="325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14984" tIns="59792" rIns="114984" bIns="59792" anchor="ctr"/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9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1950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292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>
                <a:buNone/>
              </a:pPr>
              <a:r>
                <a:rPr lang="es-ES" sz="105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Internautas residentes España de 11 a 74 años.  Encuesta a menores de 16 años se realizó previo consentimiento del padre o tutor.</a:t>
              </a:r>
            </a:p>
          </p:txBody>
        </p:sp>
      </p:grpSp>
      <p:sp>
        <p:nvSpPr>
          <p:cNvPr id="24" name="17 Rectángulo"/>
          <p:cNvSpPr/>
          <p:nvPr/>
        </p:nvSpPr>
        <p:spPr>
          <a:xfrm>
            <a:off x="228366" y="53753"/>
            <a:ext cx="13288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Arial" pitchFamily="34" charset="0"/>
              </a:rPr>
              <a:t>Ficha Técnica</a:t>
            </a:r>
          </a:p>
        </p:txBody>
      </p:sp>
      <p:grpSp>
        <p:nvGrpSpPr>
          <p:cNvPr id="25" name="36 Grupo"/>
          <p:cNvGrpSpPr/>
          <p:nvPr/>
        </p:nvGrpSpPr>
        <p:grpSpPr>
          <a:xfrm>
            <a:off x="147136" y="2463655"/>
            <a:ext cx="8828208" cy="305971"/>
            <a:chOff x="147136" y="2049753"/>
            <a:chExt cx="8828208" cy="305971"/>
          </a:xfrm>
        </p:grpSpPr>
        <p:sp>
          <p:nvSpPr>
            <p:cNvPr id="26" name="Inhaltsplatzhalter 7"/>
            <p:cNvSpPr txBox="1">
              <a:spLocks/>
            </p:cNvSpPr>
            <p:nvPr/>
          </p:nvSpPr>
          <p:spPr bwMode="gray">
            <a:xfrm>
              <a:off x="2351004" y="2049753"/>
              <a:ext cx="6624340" cy="3059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14984" tIns="59792" rIns="114984" bIns="59792" anchor="ctr"/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9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1950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292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lnSpc>
                  <a:spcPct val="105000"/>
                </a:lnSpc>
                <a:buClr>
                  <a:schemeClr val="accent2"/>
                </a:buClr>
                <a:buSzPct val="50000"/>
              </a:pPr>
              <a:r>
                <a:rPr lang="es-ES" sz="1050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Total a nivel nacional n 4047= +1,54%, para un nivel de confianza del 95%, y siendo p=q=0,50</a:t>
              </a: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gray">
            <a:xfrm>
              <a:off x="147136" y="2049753"/>
              <a:ext cx="2117406" cy="266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6824" tIns="91987" rIns="116824" bIns="91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Error muestral</a:t>
              </a:r>
            </a:p>
          </p:txBody>
        </p:sp>
      </p:grpSp>
      <p:grpSp>
        <p:nvGrpSpPr>
          <p:cNvPr id="31" name="40 Grupo"/>
          <p:cNvGrpSpPr/>
          <p:nvPr/>
        </p:nvGrpSpPr>
        <p:grpSpPr>
          <a:xfrm>
            <a:off x="147135" y="3976008"/>
            <a:ext cx="8830652" cy="266400"/>
            <a:chOff x="147135" y="4383465"/>
            <a:chExt cx="8830652" cy="266400"/>
          </a:xfrm>
        </p:grpSpPr>
        <p:sp>
          <p:nvSpPr>
            <p:cNvPr id="32" name="Rectangle 15"/>
            <p:cNvSpPr>
              <a:spLocks noChangeArrowheads="1"/>
            </p:cNvSpPr>
            <p:nvPr/>
          </p:nvSpPr>
          <p:spPr bwMode="gray">
            <a:xfrm>
              <a:off x="147135" y="4383465"/>
              <a:ext cx="2117406" cy="266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6824" tIns="91987" rIns="116824" bIns="91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Control de calidad</a:t>
              </a:r>
            </a:p>
          </p:txBody>
        </p:sp>
        <p:sp>
          <p:nvSpPr>
            <p:cNvPr id="33" name="Inhaltsplatzhalter 7"/>
            <p:cNvSpPr txBox="1">
              <a:spLocks/>
            </p:cNvSpPr>
            <p:nvPr/>
          </p:nvSpPr>
          <p:spPr bwMode="gray">
            <a:xfrm>
              <a:off x="2353447" y="4383465"/>
              <a:ext cx="6624340" cy="256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14984" tIns="59792" rIns="114984" bIns="59792" anchor="ctr"/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9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1950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292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80975" algn="l" defTabSz="914400" rtl="0" eaLnBrk="1" latinLnBrk="0" hangingPunct="1">
                <a:spcBef>
                  <a:spcPts val="300"/>
                </a:spcBef>
                <a:spcAft>
                  <a:spcPts val="0"/>
                </a:spcAft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0" hangingPunct="0">
                <a:spcBef>
                  <a:spcPct val="20000"/>
                </a:spcBef>
                <a:buClr>
                  <a:schemeClr val="accent2"/>
                </a:buClr>
                <a:buSzPct val="50000"/>
              </a:pPr>
              <a:r>
                <a:rPr lang="es-ES" sz="1050" dirty="0">
                  <a:solidFill>
                    <a:srgbClr val="000000"/>
                  </a:solidFill>
                  <a:latin typeface="Calibri Light" panose="020F0302020204030204" pitchFamily="34" charset="0"/>
                </a:rPr>
                <a:t>De acuerdo a la Norma </a:t>
              </a:r>
              <a:r>
                <a:rPr lang="es-ES" sz="1050">
                  <a:solidFill>
                    <a:srgbClr val="000000"/>
                  </a:solidFill>
                  <a:latin typeface="Calibri Light" panose="020F0302020204030204" pitchFamily="34" charset="0"/>
                </a:rPr>
                <a:t>ISO 9001:2015</a:t>
              </a:r>
              <a:endParaRPr lang="es-ES" sz="1050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477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 noGrp="1"/>
          </p:cNvSpPr>
          <p:nvPr>
            <p:ph type="title"/>
          </p:nvPr>
        </p:nvSpPr>
        <p:spPr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dirty="0"/>
              <a:t>Piratería en España </a:t>
            </a:r>
            <a:br>
              <a:rPr lang="es-ES" dirty="0"/>
            </a:br>
            <a:r>
              <a:rPr lang="es-ES" dirty="0"/>
              <a:t>y lucro cesante para todas las industrias</a:t>
            </a:r>
          </a:p>
        </p:txBody>
      </p:sp>
    </p:spTree>
    <p:extLst>
      <p:ext uri="{BB962C8B-B14F-4D97-AF65-F5344CB8AC3E}">
        <p14:creationId xmlns:p14="http://schemas.microsoft.com/office/powerpoint/2010/main" val="3412481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8"/>
          <p:cNvGraphicFramePr/>
          <p:nvPr>
            <p:extLst>
              <p:ext uri="{D42A27DB-BD31-4B8C-83A1-F6EECF244321}">
                <p14:modId xmlns:p14="http://schemas.microsoft.com/office/powerpoint/2010/main" val="3599531364"/>
              </p:ext>
            </p:extLst>
          </p:nvPr>
        </p:nvGraphicFramePr>
        <p:xfrm>
          <a:off x="536272" y="1100857"/>
          <a:ext cx="2982131" cy="292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4" name="103 Grupo"/>
          <p:cNvGrpSpPr/>
          <p:nvPr/>
        </p:nvGrpSpPr>
        <p:grpSpPr>
          <a:xfrm>
            <a:off x="4778306" y="4015580"/>
            <a:ext cx="343612" cy="159302"/>
            <a:chOff x="3667125" y="2766629"/>
            <a:chExt cx="341957" cy="184664"/>
          </a:xfrm>
        </p:grpSpPr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3667125" y="2817429"/>
              <a:ext cx="76200" cy="77788"/>
            </a:xfrm>
            <a:prstGeom prst="rect">
              <a:avLst/>
            </a:prstGeom>
            <a:solidFill>
              <a:srgbClr val="00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6" name="Rectangle 20"/>
            <p:cNvSpPr>
              <a:spLocks noChangeArrowheads="1"/>
            </p:cNvSpPr>
            <p:nvPr/>
          </p:nvSpPr>
          <p:spPr bwMode="auto">
            <a:xfrm>
              <a:off x="3778250" y="2766629"/>
              <a:ext cx="230832" cy="18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9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2017</a:t>
              </a:r>
              <a:endParaRPr lang="es-ES_tradnl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07" name="106 Grupo"/>
          <p:cNvGrpSpPr/>
          <p:nvPr/>
        </p:nvGrpSpPr>
        <p:grpSpPr>
          <a:xfrm>
            <a:off x="4778373" y="4304651"/>
            <a:ext cx="343545" cy="138499"/>
            <a:chOff x="5278052" y="2777742"/>
            <a:chExt cx="343545" cy="184664"/>
          </a:xfrm>
        </p:grpSpPr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>
              <a:off x="5278052" y="2828542"/>
              <a:ext cx="77788" cy="777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9" name="Rectangle 22"/>
            <p:cNvSpPr>
              <a:spLocks noChangeArrowheads="1"/>
            </p:cNvSpPr>
            <p:nvPr/>
          </p:nvSpPr>
          <p:spPr bwMode="auto">
            <a:xfrm>
              <a:off x="5390765" y="2777742"/>
              <a:ext cx="230832" cy="18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9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2016</a:t>
              </a:r>
              <a:endParaRPr lang="es-ES_tradnl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99" y="56123"/>
            <a:ext cx="6408889" cy="576080"/>
          </a:xfrm>
        </p:spPr>
        <p:txBody>
          <a:bodyPr anchor="ctr"/>
          <a:lstStyle/>
          <a:p>
            <a:r>
              <a:rPr lang="es-ES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Acceso ilegal digital</a:t>
            </a:r>
          </a:p>
        </p:txBody>
      </p:sp>
      <p:graphicFrame>
        <p:nvGraphicFramePr>
          <p:cNvPr id="83" name="8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36576"/>
              </p:ext>
            </p:extLst>
          </p:nvPr>
        </p:nvGraphicFramePr>
        <p:xfrm>
          <a:off x="3927687" y="435072"/>
          <a:ext cx="1041147" cy="349093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47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49">
                  <a:extLst>
                    <a:ext uri="{9D8B030D-6E8A-4147-A177-3AD203B41FA5}">
                      <a16:colId xmlns:a16="http://schemas.microsoft.com/office/drawing/2014/main" val="1456174297"/>
                    </a:ext>
                  </a:extLst>
                </a:gridCol>
                <a:gridCol w="347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728">
                <a:tc gridSpan="3">
                  <a:txBody>
                    <a:bodyPr/>
                    <a:lstStyle/>
                    <a:p>
                      <a:pPr algn="ctr"/>
                      <a:r>
                        <a:rPr lang="es-ES" sz="900" b="0" noProof="0" dirty="0">
                          <a:solidFill>
                            <a:schemeClr val="tx1"/>
                          </a:solidFill>
                        </a:rPr>
                        <a:t>% individuos</a:t>
                      </a:r>
                    </a:p>
                    <a:p>
                      <a:pPr algn="ctr"/>
                      <a:r>
                        <a:rPr lang="es-ES" sz="900" b="0" noProof="0" dirty="0">
                          <a:solidFill>
                            <a:schemeClr val="tx1"/>
                          </a:solidFill>
                        </a:rPr>
                        <a:t>que acceden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01"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err="1">
                          <a:solidFill>
                            <a:schemeClr val="bg1"/>
                          </a:solidFill>
                        </a:rPr>
                        <a:t>Variación</a:t>
                      </a:r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-15%</a:t>
                      </a:r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32%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-8%</a:t>
                      </a:r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692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2"/>
                          </a:solidFill>
                        </a:rPr>
                        <a:t>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90" name="Chart 8"/>
          <p:cNvGraphicFramePr/>
          <p:nvPr>
            <p:extLst>
              <p:ext uri="{D42A27DB-BD31-4B8C-83A1-F6EECF244321}">
                <p14:modId xmlns:p14="http://schemas.microsoft.com/office/powerpoint/2010/main" val="2686088225"/>
              </p:ext>
            </p:extLst>
          </p:nvPr>
        </p:nvGraphicFramePr>
        <p:xfrm>
          <a:off x="5371380" y="1103745"/>
          <a:ext cx="2982131" cy="287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3 Rectángulo"/>
          <p:cNvSpPr/>
          <p:nvPr/>
        </p:nvSpPr>
        <p:spPr>
          <a:xfrm>
            <a:off x="5348177" y="-510363"/>
            <a:ext cx="2424223" cy="192449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buSzPct val="60000"/>
            </a:pPr>
            <a:endParaRPr lang="es-ES" sz="1100" b="1" dirty="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640185" y="4004143"/>
            <a:ext cx="2630979" cy="46569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r">
              <a:lnSpc>
                <a:spcPts val="2500"/>
              </a:lnSpc>
              <a:spcBef>
                <a:spcPct val="0"/>
              </a:spcBef>
              <a:defRPr sz="2800" b="1">
                <a:gradFill flip="none" rotWithShape="1">
                  <a:gsLst>
                    <a:gs pos="0">
                      <a:srgbClr val="00B0F0"/>
                    </a:gs>
                    <a:gs pos="100000">
                      <a:srgbClr val="4BD0FF">
                        <a:alpha val="74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21.899 (-6%)</a:t>
            </a:r>
            <a:endParaRPr lang="es-ES" sz="700" dirty="0">
              <a:solidFill>
                <a:srgbClr val="007DC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731534" y="4168931"/>
            <a:ext cx="1999128" cy="9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Millones de €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648586" y="4000234"/>
            <a:ext cx="2869817" cy="47405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r">
              <a:lnSpc>
                <a:spcPts val="2500"/>
              </a:lnSpc>
              <a:spcBef>
                <a:spcPct val="0"/>
              </a:spcBef>
              <a:defRPr sz="2800" b="1">
                <a:gradFill flip="none" rotWithShape="1">
                  <a:gsLst>
                    <a:gs pos="0">
                      <a:srgbClr val="00B0F0"/>
                    </a:gs>
                    <a:gs pos="100000">
                      <a:srgbClr val="4BD0FF">
                        <a:alpha val="74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4.005 (-3%)</a:t>
            </a:r>
            <a:endParaRPr lang="es-ES" sz="700" dirty="0">
              <a:solidFill>
                <a:srgbClr val="007DC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829236" y="4177989"/>
            <a:ext cx="1999128" cy="9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Millones de contenidos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151399" y="4867287"/>
            <a:ext cx="17037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Total Muestra (n=4047)</a:t>
            </a:r>
            <a:endParaRPr lang="en-GB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3136915" y="4718277"/>
            <a:ext cx="5574399" cy="2125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endParaRPr lang="es-ES_tradnl" sz="800" i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s-ES_tradnl" sz="8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*** El valor de la piratería del fútbol se ha calculado en base al número de hogares que piratean estos contenidos y al valor de las suscripciones de fútbol</a:t>
            </a:r>
            <a:endParaRPr lang="en-US" sz="800" i="1" dirty="0" err="1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061984" y="4648867"/>
            <a:ext cx="58740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**Libros: En 2017 no se distingue materia mientras que en 2016 se preguntaba por libro de ocio</a:t>
            </a:r>
          </a:p>
        </p:txBody>
      </p:sp>
      <p:sp>
        <p:nvSpPr>
          <p:cNvPr id="37" name="81 CuadroTexto"/>
          <p:cNvSpPr txBox="1"/>
          <p:nvPr/>
        </p:nvSpPr>
        <p:spPr>
          <a:xfrm>
            <a:off x="-42243" y="907676"/>
            <a:ext cx="3742517" cy="188119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</a:pPr>
            <a:r>
              <a:rPr lang="es-E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VOLUMEN - </a:t>
            </a:r>
            <a:r>
              <a:rPr lang="es-ES" sz="1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Millones de contenidos</a:t>
            </a:r>
          </a:p>
        </p:txBody>
      </p:sp>
      <p:sp>
        <p:nvSpPr>
          <p:cNvPr id="41" name="88 CuadroTexto"/>
          <p:cNvSpPr txBox="1"/>
          <p:nvPr/>
        </p:nvSpPr>
        <p:spPr>
          <a:xfrm>
            <a:off x="5348908" y="907676"/>
            <a:ext cx="2795950" cy="188119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</a:pPr>
            <a:r>
              <a:rPr lang="es-E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VALOR- </a:t>
            </a:r>
            <a:r>
              <a:rPr lang="es-ES" sz="1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Millones de euros</a:t>
            </a:r>
          </a:p>
        </p:txBody>
      </p:sp>
      <p:cxnSp>
        <p:nvCxnSpPr>
          <p:cNvPr id="43" name="67 Conector recto de flecha"/>
          <p:cNvCxnSpPr/>
          <p:nvPr/>
        </p:nvCxnSpPr>
        <p:spPr>
          <a:xfrm flipH="1">
            <a:off x="4294361" y="1387769"/>
            <a:ext cx="115311" cy="164207"/>
          </a:xfrm>
          <a:prstGeom prst="straightConnector1">
            <a:avLst/>
          </a:prstGeom>
          <a:ln w="19050">
            <a:solidFill>
              <a:srgbClr val="0099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68 Conector recto de flecha"/>
          <p:cNvCxnSpPr/>
          <p:nvPr/>
        </p:nvCxnSpPr>
        <p:spPr>
          <a:xfrm flipH="1" flipV="1">
            <a:off x="4325421" y="1904171"/>
            <a:ext cx="94492" cy="182190"/>
          </a:xfrm>
          <a:prstGeom prst="straightConnector1">
            <a:avLst/>
          </a:prstGeom>
          <a:ln w="19050">
            <a:solidFill>
              <a:srgbClr val="B50F2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68 Conector recto de flecha"/>
          <p:cNvCxnSpPr/>
          <p:nvPr/>
        </p:nvCxnSpPr>
        <p:spPr>
          <a:xfrm flipH="1" flipV="1">
            <a:off x="4296371" y="3701265"/>
            <a:ext cx="94492" cy="182190"/>
          </a:xfrm>
          <a:prstGeom prst="straightConnector1">
            <a:avLst/>
          </a:prstGeom>
          <a:ln w="19050">
            <a:solidFill>
              <a:srgbClr val="B50F2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67 Conector recto de flecha"/>
          <p:cNvCxnSpPr/>
          <p:nvPr/>
        </p:nvCxnSpPr>
        <p:spPr>
          <a:xfrm flipH="1">
            <a:off x="4284922" y="2345242"/>
            <a:ext cx="115311" cy="164207"/>
          </a:xfrm>
          <a:prstGeom prst="straightConnector1">
            <a:avLst/>
          </a:prstGeom>
          <a:ln w="19050">
            <a:solidFill>
              <a:srgbClr val="0099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88 Flecha abajo"/>
          <p:cNvSpPr/>
          <p:nvPr/>
        </p:nvSpPr>
        <p:spPr bwMode="gray">
          <a:xfrm>
            <a:off x="1944684" y="3325325"/>
            <a:ext cx="155575" cy="152897"/>
          </a:xfrm>
          <a:prstGeom prst="downArrow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78 Flecha abajo"/>
          <p:cNvSpPr/>
          <p:nvPr/>
        </p:nvSpPr>
        <p:spPr bwMode="gray">
          <a:xfrm rot="10800000">
            <a:off x="7905887" y="2367353"/>
            <a:ext cx="165100" cy="153987"/>
          </a:xfrm>
          <a:prstGeom prst="down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1 CuadroTexto"/>
          <p:cNvSpPr txBox="1"/>
          <p:nvPr/>
        </p:nvSpPr>
        <p:spPr bwMode="gray">
          <a:xfrm>
            <a:off x="2112648" y="3329343"/>
            <a:ext cx="33663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(-7,5%)</a:t>
            </a:r>
          </a:p>
        </p:txBody>
      </p:sp>
      <p:sp>
        <p:nvSpPr>
          <p:cNvPr id="55" name="49 CuadroTexto"/>
          <p:cNvSpPr txBox="1"/>
          <p:nvPr/>
        </p:nvSpPr>
        <p:spPr bwMode="gray">
          <a:xfrm>
            <a:off x="8090024" y="2393251"/>
            <a:ext cx="36227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(+0,3%)</a:t>
            </a:r>
          </a:p>
        </p:txBody>
      </p:sp>
      <p:sp>
        <p:nvSpPr>
          <p:cNvPr id="61" name="88 Flecha abajo"/>
          <p:cNvSpPr/>
          <p:nvPr/>
        </p:nvSpPr>
        <p:spPr bwMode="gray">
          <a:xfrm>
            <a:off x="2412621" y="1900153"/>
            <a:ext cx="155575" cy="152897"/>
          </a:xfrm>
          <a:prstGeom prst="downArrow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1 CuadroTexto"/>
          <p:cNvSpPr txBox="1"/>
          <p:nvPr/>
        </p:nvSpPr>
        <p:spPr bwMode="gray">
          <a:xfrm>
            <a:off x="2580585" y="1904171"/>
            <a:ext cx="33663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(-8,0%)</a:t>
            </a:r>
          </a:p>
        </p:txBody>
      </p:sp>
      <p:sp>
        <p:nvSpPr>
          <p:cNvPr id="63" name="78 Flecha abajo"/>
          <p:cNvSpPr/>
          <p:nvPr/>
        </p:nvSpPr>
        <p:spPr bwMode="gray">
          <a:xfrm rot="10800000">
            <a:off x="2021780" y="2377150"/>
            <a:ext cx="165100" cy="153987"/>
          </a:xfrm>
          <a:prstGeom prst="down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49 CuadroTexto"/>
          <p:cNvSpPr txBox="1"/>
          <p:nvPr/>
        </p:nvSpPr>
        <p:spPr bwMode="gray">
          <a:xfrm>
            <a:off x="2205917" y="2403048"/>
            <a:ext cx="36227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(+8,2%)</a:t>
            </a:r>
          </a:p>
        </p:txBody>
      </p:sp>
      <p:sp>
        <p:nvSpPr>
          <p:cNvPr id="65" name="88 Flecha abajo"/>
          <p:cNvSpPr/>
          <p:nvPr/>
        </p:nvSpPr>
        <p:spPr bwMode="gray">
          <a:xfrm>
            <a:off x="2671113" y="3768358"/>
            <a:ext cx="155575" cy="152897"/>
          </a:xfrm>
          <a:prstGeom prst="downArrow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6" name="1 CuadroTexto"/>
          <p:cNvSpPr txBox="1"/>
          <p:nvPr/>
        </p:nvSpPr>
        <p:spPr bwMode="gray">
          <a:xfrm>
            <a:off x="2839077" y="3772376"/>
            <a:ext cx="33663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(-1,5%)</a:t>
            </a:r>
          </a:p>
        </p:txBody>
      </p:sp>
      <p:sp>
        <p:nvSpPr>
          <p:cNvPr id="67" name="88 Flecha abajo"/>
          <p:cNvSpPr/>
          <p:nvPr/>
        </p:nvSpPr>
        <p:spPr bwMode="gray">
          <a:xfrm>
            <a:off x="3234100" y="1469873"/>
            <a:ext cx="155575" cy="152897"/>
          </a:xfrm>
          <a:prstGeom prst="downArrow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8" name="1 CuadroTexto"/>
          <p:cNvSpPr txBox="1"/>
          <p:nvPr/>
        </p:nvSpPr>
        <p:spPr bwMode="gray">
          <a:xfrm>
            <a:off x="3402064" y="1473891"/>
            <a:ext cx="33663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(-6,1%)</a:t>
            </a:r>
          </a:p>
        </p:txBody>
      </p:sp>
      <p:sp>
        <p:nvSpPr>
          <p:cNvPr id="69" name="88 Flecha abajo"/>
          <p:cNvSpPr/>
          <p:nvPr/>
        </p:nvSpPr>
        <p:spPr bwMode="gray">
          <a:xfrm>
            <a:off x="7847260" y="1485272"/>
            <a:ext cx="155575" cy="152897"/>
          </a:xfrm>
          <a:prstGeom prst="downArrow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0" name="1 CuadroTexto"/>
          <p:cNvSpPr txBox="1"/>
          <p:nvPr/>
        </p:nvSpPr>
        <p:spPr bwMode="gray">
          <a:xfrm>
            <a:off x="8015224" y="1489290"/>
            <a:ext cx="39433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(-10,1%)</a:t>
            </a:r>
          </a:p>
        </p:txBody>
      </p:sp>
      <p:sp>
        <p:nvSpPr>
          <p:cNvPr id="71" name="88 Flecha abajo"/>
          <p:cNvSpPr/>
          <p:nvPr/>
        </p:nvSpPr>
        <p:spPr bwMode="gray">
          <a:xfrm>
            <a:off x="6821811" y="3316905"/>
            <a:ext cx="155575" cy="152897"/>
          </a:xfrm>
          <a:prstGeom prst="downArrow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1 CuadroTexto"/>
          <p:cNvSpPr txBox="1"/>
          <p:nvPr/>
        </p:nvSpPr>
        <p:spPr bwMode="gray">
          <a:xfrm>
            <a:off x="6989775" y="3320923"/>
            <a:ext cx="33663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(-3,8%)</a:t>
            </a:r>
          </a:p>
        </p:txBody>
      </p:sp>
      <p:sp>
        <p:nvSpPr>
          <p:cNvPr id="73" name="88 Flecha abajo"/>
          <p:cNvSpPr/>
          <p:nvPr/>
        </p:nvSpPr>
        <p:spPr bwMode="gray">
          <a:xfrm>
            <a:off x="7126727" y="3757513"/>
            <a:ext cx="155575" cy="152897"/>
          </a:xfrm>
          <a:prstGeom prst="downArrow">
            <a:avLst/>
          </a:prstGeom>
          <a:solidFill>
            <a:srgbClr val="00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4" name="1 CuadroTexto"/>
          <p:cNvSpPr txBox="1"/>
          <p:nvPr/>
        </p:nvSpPr>
        <p:spPr bwMode="gray">
          <a:xfrm>
            <a:off x="7294691" y="3761531"/>
            <a:ext cx="33663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(-7,1%)</a:t>
            </a:r>
          </a:p>
        </p:txBody>
      </p:sp>
      <p:sp>
        <p:nvSpPr>
          <p:cNvPr id="45" name="78 Flecha abajo"/>
          <p:cNvSpPr/>
          <p:nvPr/>
        </p:nvSpPr>
        <p:spPr bwMode="gray">
          <a:xfrm rot="10800000">
            <a:off x="2113269" y="2765793"/>
            <a:ext cx="165100" cy="153987"/>
          </a:xfrm>
          <a:prstGeom prst="down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49 CuadroTexto"/>
          <p:cNvSpPr txBox="1"/>
          <p:nvPr/>
        </p:nvSpPr>
        <p:spPr bwMode="gray">
          <a:xfrm>
            <a:off x="2297406" y="2791691"/>
            <a:ext cx="33342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(+12%)</a:t>
            </a:r>
          </a:p>
        </p:txBody>
      </p:sp>
      <p:cxnSp>
        <p:nvCxnSpPr>
          <p:cNvPr id="50" name="68 Conector recto de flecha"/>
          <p:cNvCxnSpPr/>
          <p:nvPr/>
        </p:nvCxnSpPr>
        <p:spPr>
          <a:xfrm flipH="1" flipV="1">
            <a:off x="4315308" y="2789181"/>
            <a:ext cx="94492" cy="182190"/>
          </a:xfrm>
          <a:prstGeom prst="straightConnector1">
            <a:avLst/>
          </a:prstGeom>
          <a:ln w="19050">
            <a:solidFill>
              <a:srgbClr val="B50F2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78 Flecha abajo"/>
          <p:cNvSpPr/>
          <p:nvPr/>
        </p:nvSpPr>
        <p:spPr bwMode="gray">
          <a:xfrm rot="10800000">
            <a:off x="7407123" y="2813921"/>
            <a:ext cx="165100" cy="153987"/>
          </a:xfrm>
          <a:prstGeom prst="downArrow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49 CuadroTexto"/>
          <p:cNvSpPr txBox="1"/>
          <p:nvPr/>
        </p:nvSpPr>
        <p:spPr bwMode="gray">
          <a:xfrm>
            <a:off x="7591260" y="2839819"/>
            <a:ext cx="41998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(+16,3%)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145470" y="4549381"/>
            <a:ext cx="10823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800" i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Incluye salas de cine</a:t>
            </a:r>
          </a:p>
        </p:txBody>
      </p:sp>
    </p:spTree>
    <p:extLst>
      <p:ext uri="{BB962C8B-B14F-4D97-AF65-F5344CB8AC3E}">
        <p14:creationId xmlns:p14="http://schemas.microsoft.com/office/powerpoint/2010/main" val="1181687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Antigüedad de accesos ilícitos</a:t>
            </a: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861957673"/>
              </p:ext>
            </p:extLst>
          </p:nvPr>
        </p:nvGraphicFramePr>
        <p:xfrm>
          <a:off x="59483" y="970240"/>
          <a:ext cx="8980748" cy="309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11 Grupo"/>
          <p:cNvGrpSpPr/>
          <p:nvPr/>
        </p:nvGrpSpPr>
        <p:grpSpPr>
          <a:xfrm>
            <a:off x="0" y="4226122"/>
            <a:ext cx="9144000" cy="478697"/>
            <a:chOff x="0" y="4092766"/>
            <a:chExt cx="9144000" cy="478697"/>
          </a:xfrm>
        </p:grpSpPr>
        <p:sp>
          <p:nvSpPr>
            <p:cNvPr id="6" name="5 Rectángulo"/>
            <p:cNvSpPr/>
            <p:nvPr/>
          </p:nvSpPr>
          <p:spPr>
            <a:xfrm>
              <a:off x="0" y="4102104"/>
              <a:ext cx="9144000" cy="469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txBody>
            <a:bodyPr wrap="square" lIns="288000" rIns="90000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s-ES" sz="1100" dirty="0">
                  <a:solidFill>
                    <a:srgbClr val="3F3F3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Los contenidos descargados son en su mayoría novedades en todas las industrias. </a:t>
              </a:r>
            </a:p>
            <a:p>
              <a:pPr>
                <a:spcBef>
                  <a:spcPts val="300"/>
                </a:spcBef>
              </a:pPr>
              <a:r>
                <a:rPr lang="es-ES" sz="1100" dirty="0">
                  <a:solidFill>
                    <a:srgbClr val="3F3F3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En libros y música es donde se generan más accesos de contenidos ilícitos con una antigüedad de tres años en adelante. </a:t>
              </a:r>
            </a:p>
          </p:txBody>
        </p:sp>
        <p:cxnSp>
          <p:nvCxnSpPr>
            <p:cNvPr id="22" name="21 Conector recto"/>
            <p:cNvCxnSpPr/>
            <p:nvPr/>
          </p:nvCxnSpPr>
          <p:spPr>
            <a:xfrm>
              <a:off x="0" y="4092766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0" y="4570516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23 Grupo"/>
          <p:cNvGrpSpPr/>
          <p:nvPr/>
        </p:nvGrpSpPr>
        <p:grpSpPr>
          <a:xfrm>
            <a:off x="8187142" y="4101858"/>
            <a:ext cx="703788" cy="696975"/>
            <a:chOff x="7559817" y="5416746"/>
            <a:chExt cx="1053816" cy="1043614"/>
          </a:xfrm>
        </p:grpSpPr>
        <p:sp>
          <p:nvSpPr>
            <p:cNvPr id="19" name="18 Elipse"/>
            <p:cNvSpPr/>
            <p:nvPr/>
          </p:nvSpPr>
          <p:spPr bwMode="gray">
            <a:xfrm>
              <a:off x="7559817" y="5416746"/>
              <a:ext cx="1053816" cy="1043614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E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19 Elipse"/>
            <p:cNvSpPr/>
            <p:nvPr/>
          </p:nvSpPr>
          <p:spPr bwMode="gray">
            <a:xfrm>
              <a:off x="7671088" y="5530890"/>
              <a:ext cx="831273" cy="83127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es-E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21" name="20 Imagen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5207" y="5515879"/>
              <a:ext cx="883035" cy="88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4625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2265908" y="1697920"/>
            <a:ext cx="4366816" cy="5728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Lucro cesante</a:t>
            </a:r>
          </a:p>
          <a:p>
            <a:pPr algn="ctr">
              <a:spcBef>
                <a:spcPts val="300"/>
              </a:spcBef>
            </a:pPr>
            <a:r>
              <a:rPr lang="es-ES" sz="12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¿Qué comprarías si no pudieras acceder gratuitamente al contenido?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1160218" y="1337541"/>
            <a:ext cx="7136374" cy="1095766"/>
            <a:chOff x="1147368" y="1142477"/>
            <a:chExt cx="7136374" cy="1461022"/>
          </a:xfrm>
        </p:grpSpPr>
        <p:sp>
          <p:nvSpPr>
            <p:cNvPr id="22" name="21 CuadroTexto"/>
            <p:cNvSpPr txBox="1"/>
            <p:nvPr/>
          </p:nvSpPr>
          <p:spPr>
            <a:xfrm>
              <a:off x="1147368" y="1142477"/>
              <a:ext cx="1115216" cy="548343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chemeClr val="bg1">
                  <a:lumMod val="95000"/>
                  <a:alpha val="60000"/>
                </a:schemeClr>
              </a:glow>
            </a:effectLst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s-ES" sz="1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Contenidos </a:t>
              </a:r>
            </a:p>
            <a:p>
              <a:pPr algn="ctr"/>
              <a:r>
                <a:rPr lang="es-ES" sz="1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legales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041684" y="1197830"/>
              <a:ext cx="1242058" cy="548343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chemeClr val="bg1">
                  <a:lumMod val="95000"/>
                  <a:alpha val="60000"/>
                </a:schemeClr>
              </a:glow>
            </a:effectLst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s-ES" sz="1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Contenidos</a:t>
              </a:r>
            </a:p>
            <a:p>
              <a:pPr algn="ctr"/>
              <a:r>
                <a:rPr lang="es-ES" sz="1100" b="1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ilegales</a:t>
              </a:r>
            </a:p>
          </p:txBody>
        </p:sp>
        <p:pic>
          <p:nvPicPr>
            <p:cNvPr id="24" name="Picture 2" descr="http://sp2.fotolog.com/photo/34/62/6/soledad_1712/1217209743522_f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823" y="1748771"/>
              <a:ext cx="358776" cy="44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todotest.com/tests/imgs/gs11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497" y="1750195"/>
              <a:ext cx="576958" cy="421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25 Forma libre"/>
            <p:cNvSpPr/>
            <p:nvPr/>
          </p:nvSpPr>
          <p:spPr bwMode="gray">
            <a:xfrm>
              <a:off x="1704976" y="2348962"/>
              <a:ext cx="6000748" cy="254537"/>
            </a:xfrm>
            <a:custGeom>
              <a:avLst/>
              <a:gdLst>
                <a:gd name="connsiteX0" fmla="*/ 0 w 4419600"/>
                <a:gd name="connsiteY0" fmla="*/ 0 h 596900"/>
                <a:gd name="connsiteX1" fmla="*/ 0 w 4419600"/>
                <a:gd name="connsiteY1" fmla="*/ 596900 h 596900"/>
                <a:gd name="connsiteX2" fmla="*/ 4419600 w 4419600"/>
                <a:gd name="connsiteY2" fmla="*/ 596900 h 596900"/>
                <a:gd name="connsiteX3" fmla="*/ 4419600 w 4419600"/>
                <a:gd name="connsiteY3" fmla="*/ 8890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9600" h="596900">
                  <a:moveTo>
                    <a:pt x="0" y="0"/>
                  </a:moveTo>
                  <a:lnTo>
                    <a:pt x="0" y="596900"/>
                  </a:lnTo>
                  <a:lnTo>
                    <a:pt x="4419600" y="596900"/>
                  </a:lnTo>
                  <a:lnTo>
                    <a:pt x="4419600" y="88900"/>
                  </a:lnTo>
                </a:path>
              </a:pathLst>
            </a:custGeom>
            <a:noFill/>
            <a:ln w="15875">
              <a:gradFill flip="none" rotWithShape="1">
                <a:gsLst>
                  <a:gs pos="22486">
                    <a:srgbClr val="2C356E"/>
                  </a:gs>
                  <a:gs pos="34000">
                    <a:schemeClr val="accent1"/>
                  </a:gs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5"/>
                  </a:gs>
                  <a:gs pos="100000">
                    <a:schemeClr val="accent5"/>
                  </a:gs>
                </a:gsLst>
                <a:path path="rect">
                  <a:fillToRect l="100000" t="100000"/>
                </a:path>
                <a:tileRect r="-100000" b="-100000"/>
              </a:gra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7" name="26 Llamada rectangular"/>
          <p:cNvSpPr/>
          <p:nvPr/>
        </p:nvSpPr>
        <p:spPr bwMode="gray">
          <a:xfrm>
            <a:off x="2657622" y="937882"/>
            <a:ext cx="3552834" cy="563340"/>
          </a:xfrm>
          <a:prstGeom prst="wedgeRectCallout">
            <a:avLst>
              <a:gd name="adj1" fmla="val 58996"/>
              <a:gd name="adj2" fmla="val 13826"/>
            </a:avLst>
          </a:prstGeom>
          <a:solidFill>
            <a:schemeClr val="bg1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ES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“He accedido a 100 contenidos ilícitos”</a:t>
            </a:r>
          </a:p>
        </p:txBody>
      </p:sp>
      <p:sp>
        <p:nvSpPr>
          <p:cNvPr id="28" name="27 Llamada rectangular"/>
          <p:cNvSpPr/>
          <p:nvPr/>
        </p:nvSpPr>
        <p:spPr bwMode="gray">
          <a:xfrm>
            <a:off x="2384575" y="2913302"/>
            <a:ext cx="4190999" cy="514350"/>
          </a:xfrm>
          <a:prstGeom prst="wedgeRectCallout">
            <a:avLst>
              <a:gd name="adj1" fmla="val -56514"/>
              <a:gd name="adj2" fmla="val -44849"/>
            </a:avLst>
          </a:prstGeom>
          <a:solidFill>
            <a:schemeClr val="bg1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ES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“Compraría 8 contenidos legales si no pudiese piratearlos”</a:t>
            </a:r>
          </a:p>
        </p:txBody>
      </p:sp>
      <p:grpSp>
        <p:nvGrpSpPr>
          <p:cNvPr id="29" name="28 Grupo"/>
          <p:cNvGrpSpPr/>
          <p:nvPr/>
        </p:nvGrpSpPr>
        <p:grpSpPr>
          <a:xfrm>
            <a:off x="3067029" y="3531972"/>
            <a:ext cx="2971976" cy="980507"/>
            <a:chOff x="3225630" y="3636586"/>
            <a:chExt cx="2971976" cy="1307343"/>
          </a:xfrm>
        </p:grpSpPr>
        <p:sp>
          <p:nvSpPr>
            <p:cNvPr id="30" name="29 Flecha abajo"/>
            <p:cNvSpPr/>
            <p:nvPr/>
          </p:nvSpPr>
          <p:spPr bwMode="gray">
            <a:xfrm>
              <a:off x="4165995" y="3636586"/>
              <a:ext cx="1104900" cy="167877"/>
            </a:xfrm>
            <a:prstGeom prst="downArrow">
              <a:avLst>
                <a:gd name="adj1" fmla="val 50000"/>
                <a:gd name="adj2" fmla="val 100000"/>
              </a:avLst>
            </a:prstGeom>
            <a:gradFill>
              <a:gsLst>
                <a:gs pos="0">
                  <a:schemeClr val="bg2"/>
                </a:gs>
                <a:gs pos="80000">
                  <a:schemeClr val="bg2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s-ES" sz="1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225630" y="3885510"/>
              <a:ext cx="2971976" cy="10584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ES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Multiplicado por el precio medio auditado del mercado = 10€. Panel GfK</a:t>
              </a:r>
            </a:p>
            <a:p>
              <a:pPr algn="ctr">
                <a:spcBef>
                  <a:spcPts val="300"/>
                </a:spcBef>
              </a:pPr>
              <a:endParaRPr lang="es-ES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s-ES" sz="2000" b="1" dirty="0">
                  <a:solidFill>
                    <a:srgbClr val="9B1F2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80€ valor</a:t>
              </a:r>
            </a:p>
            <a:p>
              <a:pPr algn="ctr"/>
              <a:r>
                <a:rPr lang="es-ES" sz="2000" b="1" dirty="0">
                  <a:solidFill>
                    <a:srgbClr val="9B1F2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lucro cesante</a:t>
              </a: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6577178" y="1061707"/>
            <a:ext cx="708606" cy="1298073"/>
            <a:chOff x="6360638" y="939244"/>
            <a:chExt cx="750371" cy="1566219"/>
          </a:xfrm>
        </p:grpSpPr>
        <p:grpSp>
          <p:nvGrpSpPr>
            <p:cNvPr id="33" name="32 Grupo"/>
            <p:cNvGrpSpPr/>
            <p:nvPr/>
          </p:nvGrpSpPr>
          <p:grpSpPr>
            <a:xfrm>
              <a:off x="6360638" y="939244"/>
              <a:ext cx="641652" cy="1337318"/>
              <a:chOff x="6207676" y="120076"/>
              <a:chExt cx="1044534" cy="2176996"/>
            </a:xfrm>
          </p:grpSpPr>
          <p:grpSp>
            <p:nvGrpSpPr>
              <p:cNvPr id="35" name="Gruppieren 14"/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 bwMode="gray">
              <a:xfrm>
                <a:off x="6448425" y="120076"/>
                <a:ext cx="803785" cy="2176996"/>
                <a:chOff x="11904663" y="2562225"/>
                <a:chExt cx="231775" cy="663575"/>
              </a:xfrm>
            </p:grpSpPr>
            <p:sp>
              <p:nvSpPr>
                <p:cNvPr id="43" name="Freeform 7"/>
                <p:cNvSpPr>
                  <a:spLocks noChangeAspect="1" noEditPoints="1"/>
                </p:cNvSpPr>
                <p:nvPr/>
              </p:nvSpPr>
              <p:spPr bwMode="gray">
                <a:xfrm>
                  <a:off x="11904663" y="2562225"/>
                  <a:ext cx="231775" cy="663575"/>
                </a:xfrm>
                <a:custGeom>
                  <a:avLst/>
                  <a:gdLst>
                    <a:gd name="T0" fmla="*/ 59 w 62"/>
                    <a:gd name="T1" fmla="*/ 83 h 177"/>
                    <a:gd name="T2" fmla="*/ 50 w 62"/>
                    <a:gd name="T3" fmla="*/ 106 h 177"/>
                    <a:gd name="T4" fmla="*/ 39 w 62"/>
                    <a:gd name="T5" fmla="*/ 155 h 177"/>
                    <a:gd name="T6" fmla="*/ 35 w 62"/>
                    <a:gd name="T7" fmla="*/ 168 h 177"/>
                    <a:gd name="T8" fmla="*/ 23 w 62"/>
                    <a:gd name="T9" fmla="*/ 175 h 177"/>
                    <a:gd name="T10" fmla="*/ 25 w 62"/>
                    <a:gd name="T11" fmla="*/ 166 h 177"/>
                    <a:gd name="T12" fmla="*/ 23 w 62"/>
                    <a:gd name="T13" fmla="*/ 159 h 177"/>
                    <a:gd name="T14" fmla="*/ 18 w 62"/>
                    <a:gd name="T15" fmla="*/ 118 h 177"/>
                    <a:gd name="T16" fmla="*/ 13 w 62"/>
                    <a:gd name="T17" fmla="*/ 101 h 177"/>
                    <a:gd name="T18" fmla="*/ 13 w 62"/>
                    <a:gd name="T19" fmla="*/ 72 h 177"/>
                    <a:gd name="T20" fmla="*/ 12 w 62"/>
                    <a:gd name="T21" fmla="*/ 68 h 177"/>
                    <a:gd name="T22" fmla="*/ 11 w 62"/>
                    <a:gd name="T23" fmla="*/ 90 h 177"/>
                    <a:gd name="T24" fmla="*/ 12 w 62"/>
                    <a:gd name="T25" fmla="*/ 99 h 177"/>
                    <a:gd name="T26" fmla="*/ 11 w 62"/>
                    <a:gd name="T27" fmla="*/ 102 h 177"/>
                    <a:gd name="T28" fmla="*/ 9 w 62"/>
                    <a:gd name="T29" fmla="*/ 105 h 177"/>
                    <a:gd name="T30" fmla="*/ 1 w 62"/>
                    <a:gd name="T31" fmla="*/ 98 h 177"/>
                    <a:gd name="T32" fmla="*/ 1 w 62"/>
                    <a:gd name="T33" fmla="*/ 91 h 177"/>
                    <a:gd name="T34" fmla="*/ 5 w 62"/>
                    <a:gd name="T35" fmla="*/ 36 h 177"/>
                    <a:gd name="T36" fmla="*/ 25 w 62"/>
                    <a:gd name="T37" fmla="*/ 22 h 177"/>
                    <a:gd name="T38" fmla="*/ 25 w 62"/>
                    <a:gd name="T39" fmla="*/ 14 h 177"/>
                    <a:gd name="T40" fmla="*/ 25 w 62"/>
                    <a:gd name="T41" fmla="*/ 4 h 177"/>
                    <a:gd name="T42" fmla="*/ 42 w 62"/>
                    <a:gd name="T43" fmla="*/ 9 h 177"/>
                    <a:gd name="T44" fmla="*/ 40 w 62"/>
                    <a:gd name="T45" fmla="*/ 17 h 177"/>
                    <a:gd name="T46" fmla="*/ 54 w 62"/>
                    <a:gd name="T47" fmla="*/ 29 h 177"/>
                    <a:gd name="T48" fmla="*/ 62 w 62"/>
                    <a:gd name="T49" fmla="*/ 67 h 177"/>
                    <a:gd name="T50" fmla="*/ 50 w 62"/>
                    <a:gd name="T51" fmla="*/ 71 h 177"/>
                    <a:gd name="T52" fmla="*/ 51 w 62"/>
                    <a:gd name="T53" fmla="*/ 59 h 177"/>
                    <a:gd name="T54" fmla="*/ 8 w 62"/>
                    <a:gd name="T55" fmla="*/ 101 h 177"/>
                    <a:gd name="T56" fmla="*/ 8 w 62"/>
                    <a:gd name="T57" fmla="*/ 97 h 177"/>
                    <a:gd name="T58" fmla="*/ 34 w 62"/>
                    <a:gd name="T59" fmla="*/ 125 h 177"/>
                    <a:gd name="T60" fmla="*/ 34 w 62"/>
                    <a:gd name="T61" fmla="*/ 134 h 177"/>
                    <a:gd name="T62" fmla="*/ 35 w 62"/>
                    <a:gd name="T63" fmla="*/ 117 h 17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2"/>
                    <a:gd name="T97" fmla="*/ 0 h 177"/>
                    <a:gd name="T98" fmla="*/ 62 w 62"/>
                    <a:gd name="T99" fmla="*/ 177 h 17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2" h="177">
                      <a:moveTo>
                        <a:pt x="62" y="67"/>
                      </a:moveTo>
                      <a:cubicBezTo>
                        <a:pt x="62" y="70"/>
                        <a:pt x="60" y="80"/>
                        <a:pt x="59" y="83"/>
                      </a:cubicBezTo>
                      <a:cubicBezTo>
                        <a:pt x="58" y="86"/>
                        <a:pt x="56" y="88"/>
                        <a:pt x="53" y="93"/>
                      </a:cubicBezTo>
                      <a:cubicBezTo>
                        <a:pt x="50" y="98"/>
                        <a:pt x="49" y="104"/>
                        <a:pt x="50" y="106"/>
                      </a:cubicBezTo>
                      <a:cubicBezTo>
                        <a:pt x="50" y="109"/>
                        <a:pt x="47" y="130"/>
                        <a:pt x="46" y="135"/>
                      </a:cubicBezTo>
                      <a:cubicBezTo>
                        <a:pt x="45" y="139"/>
                        <a:pt x="41" y="149"/>
                        <a:pt x="39" y="155"/>
                      </a:cubicBezTo>
                      <a:cubicBezTo>
                        <a:pt x="36" y="160"/>
                        <a:pt x="37" y="160"/>
                        <a:pt x="37" y="163"/>
                      </a:cubicBezTo>
                      <a:cubicBezTo>
                        <a:pt x="37" y="165"/>
                        <a:pt x="37" y="167"/>
                        <a:pt x="35" y="168"/>
                      </a:cubicBezTo>
                      <a:cubicBezTo>
                        <a:pt x="34" y="169"/>
                        <a:pt x="34" y="171"/>
                        <a:pt x="34" y="174"/>
                      </a:cubicBezTo>
                      <a:cubicBezTo>
                        <a:pt x="34" y="177"/>
                        <a:pt x="25" y="176"/>
                        <a:pt x="23" y="175"/>
                      </a:cubicBezTo>
                      <a:cubicBezTo>
                        <a:pt x="22" y="174"/>
                        <a:pt x="24" y="171"/>
                        <a:pt x="25" y="169"/>
                      </a:cubicBezTo>
                      <a:cubicBezTo>
                        <a:pt x="27" y="167"/>
                        <a:pt x="26" y="167"/>
                        <a:pt x="25" y="166"/>
                      </a:cubicBezTo>
                      <a:cubicBezTo>
                        <a:pt x="24" y="165"/>
                        <a:pt x="24" y="163"/>
                        <a:pt x="24" y="162"/>
                      </a:cubicBezTo>
                      <a:cubicBezTo>
                        <a:pt x="24" y="161"/>
                        <a:pt x="24" y="161"/>
                        <a:pt x="23" y="159"/>
                      </a:cubicBezTo>
                      <a:cubicBezTo>
                        <a:pt x="22" y="157"/>
                        <a:pt x="20" y="147"/>
                        <a:pt x="20" y="142"/>
                      </a:cubicBezTo>
                      <a:cubicBezTo>
                        <a:pt x="19" y="138"/>
                        <a:pt x="18" y="124"/>
                        <a:pt x="18" y="118"/>
                      </a:cubicBezTo>
                      <a:cubicBezTo>
                        <a:pt x="18" y="112"/>
                        <a:pt x="17" y="108"/>
                        <a:pt x="15" y="105"/>
                      </a:cubicBezTo>
                      <a:cubicBezTo>
                        <a:pt x="14" y="102"/>
                        <a:pt x="14" y="101"/>
                        <a:pt x="13" y="101"/>
                      </a:cubicBezTo>
                      <a:cubicBezTo>
                        <a:pt x="12" y="102"/>
                        <a:pt x="12" y="95"/>
                        <a:pt x="12" y="90"/>
                      </a:cubicBezTo>
                      <a:cubicBezTo>
                        <a:pt x="12" y="85"/>
                        <a:pt x="13" y="76"/>
                        <a:pt x="13" y="72"/>
                      </a:cubicBezTo>
                      <a:cubicBezTo>
                        <a:pt x="14" y="68"/>
                        <a:pt x="14" y="65"/>
                        <a:pt x="14" y="60"/>
                      </a:cubicBezTo>
                      <a:cubicBezTo>
                        <a:pt x="15" y="55"/>
                        <a:pt x="13" y="63"/>
                        <a:pt x="12" y="68"/>
                      </a:cubicBezTo>
                      <a:cubicBezTo>
                        <a:pt x="11" y="72"/>
                        <a:pt x="11" y="83"/>
                        <a:pt x="11" y="85"/>
                      </a:cubicBezTo>
                      <a:cubicBezTo>
                        <a:pt x="11" y="87"/>
                        <a:pt x="11" y="90"/>
                        <a:pt x="11" y="90"/>
                      </a:cubicBezTo>
                      <a:cubicBezTo>
                        <a:pt x="10" y="91"/>
                        <a:pt x="10" y="91"/>
                        <a:pt x="10" y="92"/>
                      </a:cubicBezTo>
                      <a:cubicBezTo>
                        <a:pt x="11" y="94"/>
                        <a:pt x="11" y="97"/>
                        <a:pt x="12" y="99"/>
                      </a:cubicBezTo>
                      <a:cubicBezTo>
                        <a:pt x="12" y="100"/>
                        <a:pt x="12" y="101"/>
                        <a:pt x="11" y="102"/>
                      </a:cubicBezTo>
                      <a:cubicBezTo>
                        <a:pt x="11" y="102"/>
                        <a:pt x="11" y="102"/>
                        <a:pt x="11" y="102"/>
                      </a:cubicBezTo>
                      <a:cubicBezTo>
                        <a:pt x="10" y="102"/>
                        <a:pt x="11" y="103"/>
                        <a:pt x="11" y="103"/>
                      </a:cubicBezTo>
                      <a:cubicBezTo>
                        <a:pt x="11" y="104"/>
                        <a:pt x="10" y="105"/>
                        <a:pt x="9" y="105"/>
                      </a:cubicBezTo>
                      <a:cubicBezTo>
                        <a:pt x="7" y="104"/>
                        <a:pt x="6" y="103"/>
                        <a:pt x="5" y="102"/>
                      </a:cubicBezTo>
                      <a:cubicBezTo>
                        <a:pt x="4" y="101"/>
                        <a:pt x="2" y="99"/>
                        <a:pt x="1" y="98"/>
                      </a:cubicBezTo>
                      <a:cubicBezTo>
                        <a:pt x="1" y="96"/>
                        <a:pt x="2" y="94"/>
                        <a:pt x="3" y="92"/>
                      </a:cubicBezTo>
                      <a:cubicBezTo>
                        <a:pt x="3" y="90"/>
                        <a:pt x="2" y="91"/>
                        <a:pt x="1" y="91"/>
                      </a:cubicBezTo>
                      <a:cubicBezTo>
                        <a:pt x="0" y="91"/>
                        <a:pt x="2" y="78"/>
                        <a:pt x="2" y="70"/>
                      </a:cubicBezTo>
                      <a:cubicBezTo>
                        <a:pt x="2" y="62"/>
                        <a:pt x="5" y="42"/>
                        <a:pt x="5" y="36"/>
                      </a:cubicBezTo>
                      <a:cubicBezTo>
                        <a:pt x="6" y="30"/>
                        <a:pt x="10" y="30"/>
                        <a:pt x="16" y="28"/>
                      </a:cubicBezTo>
                      <a:cubicBezTo>
                        <a:pt x="21" y="26"/>
                        <a:pt x="24" y="23"/>
                        <a:pt x="25" y="22"/>
                      </a:cubicBezTo>
                      <a:cubicBezTo>
                        <a:pt x="27" y="22"/>
                        <a:pt x="26" y="16"/>
                        <a:pt x="26" y="16"/>
                      </a:cubicBezTo>
                      <a:cubicBezTo>
                        <a:pt x="25" y="16"/>
                        <a:pt x="25" y="15"/>
                        <a:pt x="25" y="14"/>
                      </a:cubicBezTo>
                      <a:cubicBezTo>
                        <a:pt x="25" y="13"/>
                        <a:pt x="25" y="12"/>
                        <a:pt x="24" y="11"/>
                      </a:cubicBezTo>
                      <a:cubicBezTo>
                        <a:pt x="24" y="10"/>
                        <a:pt x="24" y="8"/>
                        <a:pt x="25" y="4"/>
                      </a:cubicBezTo>
                      <a:cubicBezTo>
                        <a:pt x="26" y="0"/>
                        <a:pt x="33" y="0"/>
                        <a:pt x="37" y="0"/>
                      </a:cubicBezTo>
                      <a:cubicBezTo>
                        <a:pt x="41" y="1"/>
                        <a:pt x="43" y="6"/>
                        <a:pt x="42" y="9"/>
                      </a:cubicBezTo>
                      <a:cubicBezTo>
                        <a:pt x="42" y="12"/>
                        <a:pt x="41" y="13"/>
                        <a:pt x="41" y="14"/>
                      </a:cubicBezTo>
                      <a:cubicBezTo>
                        <a:pt x="41" y="15"/>
                        <a:pt x="41" y="16"/>
                        <a:pt x="40" y="17"/>
                      </a:cubicBezTo>
                      <a:cubicBezTo>
                        <a:pt x="40" y="17"/>
                        <a:pt x="39" y="19"/>
                        <a:pt x="38" y="22"/>
                      </a:cubicBezTo>
                      <a:cubicBezTo>
                        <a:pt x="38" y="25"/>
                        <a:pt x="49" y="27"/>
                        <a:pt x="54" y="29"/>
                      </a:cubicBezTo>
                      <a:cubicBezTo>
                        <a:pt x="59" y="31"/>
                        <a:pt x="61" y="55"/>
                        <a:pt x="62" y="62"/>
                      </a:cubicBezTo>
                      <a:cubicBezTo>
                        <a:pt x="62" y="62"/>
                        <a:pt x="62" y="64"/>
                        <a:pt x="62" y="67"/>
                      </a:cubicBezTo>
                      <a:close/>
                      <a:moveTo>
                        <a:pt x="51" y="59"/>
                      </a:moveTo>
                      <a:cubicBezTo>
                        <a:pt x="50" y="58"/>
                        <a:pt x="50" y="66"/>
                        <a:pt x="50" y="71"/>
                      </a:cubicBezTo>
                      <a:cubicBezTo>
                        <a:pt x="50" y="76"/>
                        <a:pt x="52" y="64"/>
                        <a:pt x="52" y="62"/>
                      </a:cubicBezTo>
                      <a:cubicBezTo>
                        <a:pt x="52" y="62"/>
                        <a:pt x="52" y="59"/>
                        <a:pt x="51" y="59"/>
                      </a:cubicBezTo>
                      <a:close/>
                      <a:moveTo>
                        <a:pt x="8" y="97"/>
                      </a:moveTo>
                      <a:cubicBezTo>
                        <a:pt x="7" y="97"/>
                        <a:pt x="7" y="99"/>
                        <a:pt x="8" y="101"/>
                      </a:cubicBezTo>
                      <a:cubicBezTo>
                        <a:pt x="9" y="102"/>
                        <a:pt x="9" y="99"/>
                        <a:pt x="9" y="97"/>
                      </a:cubicBezTo>
                      <a:cubicBezTo>
                        <a:pt x="9" y="97"/>
                        <a:pt x="8" y="97"/>
                        <a:pt x="8" y="97"/>
                      </a:cubicBezTo>
                      <a:close/>
                      <a:moveTo>
                        <a:pt x="34" y="117"/>
                      </a:moveTo>
                      <a:cubicBezTo>
                        <a:pt x="33" y="117"/>
                        <a:pt x="33" y="122"/>
                        <a:pt x="34" y="125"/>
                      </a:cubicBezTo>
                      <a:cubicBezTo>
                        <a:pt x="34" y="129"/>
                        <a:pt x="33" y="131"/>
                        <a:pt x="33" y="135"/>
                      </a:cubicBezTo>
                      <a:cubicBezTo>
                        <a:pt x="33" y="138"/>
                        <a:pt x="34" y="136"/>
                        <a:pt x="34" y="134"/>
                      </a:cubicBezTo>
                      <a:cubicBezTo>
                        <a:pt x="35" y="133"/>
                        <a:pt x="35" y="129"/>
                        <a:pt x="36" y="126"/>
                      </a:cubicBezTo>
                      <a:cubicBezTo>
                        <a:pt x="36" y="122"/>
                        <a:pt x="35" y="119"/>
                        <a:pt x="35" y="117"/>
                      </a:cubicBezTo>
                      <a:cubicBezTo>
                        <a:pt x="35" y="117"/>
                        <a:pt x="35" y="117"/>
                        <a:pt x="34" y="1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4" name="Freeform 8"/>
                <p:cNvSpPr>
                  <a:spLocks noChangeAspect="1"/>
                </p:cNvSpPr>
                <p:nvPr/>
              </p:nvSpPr>
              <p:spPr bwMode="gray">
                <a:xfrm>
                  <a:off x="11998325" y="2647950"/>
                  <a:ext cx="55563" cy="149225"/>
                </a:xfrm>
                <a:custGeom>
                  <a:avLst/>
                  <a:gdLst>
                    <a:gd name="T0" fmla="*/ 15 w 15"/>
                    <a:gd name="T1" fmla="*/ 1 h 40"/>
                    <a:gd name="T2" fmla="*/ 0 w 15"/>
                    <a:gd name="T3" fmla="*/ 0 h 40"/>
                    <a:gd name="T4" fmla="*/ 7 w 15"/>
                    <a:gd name="T5" fmla="*/ 40 h 40"/>
                    <a:gd name="T6" fmla="*/ 15 w 15"/>
                    <a:gd name="T7" fmla="*/ 1 h 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40"/>
                    <a:gd name="T14" fmla="*/ 15 w 15"/>
                    <a:gd name="T15" fmla="*/ 40 h 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40">
                      <a:moveTo>
                        <a:pt x="15" y="1"/>
                      </a:moveTo>
                      <a:cubicBezTo>
                        <a:pt x="14" y="5"/>
                        <a:pt x="5" y="11"/>
                        <a:pt x="0" y="0"/>
                      </a:cubicBezTo>
                      <a:cubicBezTo>
                        <a:pt x="2" y="2"/>
                        <a:pt x="6" y="34"/>
                        <a:pt x="7" y="40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5" name="Freeform 9"/>
                <p:cNvSpPr>
                  <a:spLocks noChangeAspect="1"/>
                </p:cNvSpPr>
                <p:nvPr/>
              </p:nvSpPr>
              <p:spPr bwMode="gray">
                <a:xfrm>
                  <a:off x="12017375" y="2670175"/>
                  <a:ext cx="19050" cy="123825"/>
                </a:xfrm>
                <a:custGeom>
                  <a:avLst/>
                  <a:gdLst>
                    <a:gd name="T0" fmla="*/ 5 w 5"/>
                    <a:gd name="T1" fmla="*/ 2 h 33"/>
                    <a:gd name="T2" fmla="*/ 3 w 5"/>
                    <a:gd name="T3" fmla="*/ 0 h 33"/>
                    <a:gd name="T4" fmla="*/ 1 w 5"/>
                    <a:gd name="T5" fmla="*/ 2 h 33"/>
                    <a:gd name="T6" fmla="*/ 2 w 5"/>
                    <a:gd name="T7" fmla="*/ 4 h 33"/>
                    <a:gd name="T8" fmla="*/ 0 w 5"/>
                    <a:gd name="T9" fmla="*/ 16 h 33"/>
                    <a:gd name="T10" fmla="*/ 2 w 5"/>
                    <a:gd name="T11" fmla="*/ 33 h 33"/>
                    <a:gd name="T12" fmla="*/ 5 w 5"/>
                    <a:gd name="T13" fmla="*/ 16 h 33"/>
                    <a:gd name="T14" fmla="*/ 4 w 5"/>
                    <a:gd name="T15" fmla="*/ 4 h 33"/>
                    <a:gd name="T16" fmla="*/ 5 w 5"/>
                    <a:gd name="T17" fmla="*/ 2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33"/>
                    <a:gd name="T29" fmla="*/ 5 w 5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33">
                      <a:moveTo>
                        <a:pt x="5" y="2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2" y="4"/>
                      </a:cubicBezTo>
                      <a:cubicBezTo>
                        <a:pt x="1" y="7"/>
                        <a:pt x="0" y="11"/>
                        <a:pt x="0" y="16"/>
                      </a:cubicBezTo>
                      <a:cubicBezTo>
                        <a:pt x="0" y="24"/>
                        <a:pt x="2" y="33"/>
                        <a:pt x="2" y="33"/>
                      </a:cubicBezTo>
                      <a:cubicBezTo>
                        <a:pt x="3" y="33"/>
                        <a:pt x="5" y="24"/>
                        <a:pt x="5" y="16"/>
                      </a:cubicBezTo>
                      <a:cubicBezTo>
                        <a:pt x="5" y="11"/>
                        <a:pt x="4" y="7"/>
                        <a:pt x="4" y="4"/>
                      </a:cubicBezTo>
                      <a:cubicBezTo>
                        <a:pt x="4" y="4"/>
                        <a:pt x="5" y="3"/>
                        <a:pt x="5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6" name="Freeform 10"/>
                <p:cNvSpPr>
                  <a:spLocks noChangeAspect="1"/>
                </p:cNvSpPr>
                <p:nvPr/>
              </p:nvSpPr>
              <p:spPr bwMode="gray">
                <a:xfrm>
                  <a:off x="12012613" y="2670175"/>
                  <a:ext cx="15875" cy="19050"/>
                </a:xfrm>
                <a:custGeom>
                  <a:avLst/>
                  <a:gdLst>
                    <a:gd name="T0" fmla="*/ 0 w 4"/>
                    <a:gd name="T1" fmla="*/ 5 h 5"/>
                    <a:gd name="T2" fmla="*/ 4 w 4"/>
                    <a:gd name="T3" fmla="*/ 0 h 5"/>
                    <a:gd name="T4" fmla="*/ 4 w 4"/>
                    <a:gd name="T5" fmla="*/ 0 h 5"/>
                    <a:gd name="T6" fmla="*/ 0 w 4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0" y="5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7" name="Freeform 11"/>
                <p:cNvSpPr>
                  <a:spLocks noChangeAspect="1"/>
                </p:cNvSpPr>
                <p:nvPr/>
              </p:nvSpPr>
              <p:spPr bwMode="gray">
                <a:xfrm>
                  <a:off x="12028488" y="2670175"/>
                  <a:ext cx="11113" cy="19050"/>
                </a:xfrm>
                <a:custGeom>
                  <a:avLst/>
                  <a:gdLst>
                    <a:gd name="T0" fmla="*/ 3 w 3"/>
                    <a:gd name="T1" fmla="*/ 5 h 5"/>
                    <a:gd name="T2" fmla="*/ 0 w 3"/>
                    <a:gd name="T3" fmla="*/ 0 h 5"/>
                    <a:gd name="T4" fmla="*/ 0 w 3"/>
                    <a:gd name="T5" fmla="*/ 0 h 5"/>
                    <a:gd name="T6" fmla="*/ 3 w 3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5"/>
                    <a:gd name="T14" fmla="*/ 3 w 3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5">
                      <a:moveTo>
                        <a:pt x="3" y="5"/>
                      </a:moveTo>
                      <a:cubicBezTo>
                        <a:pt x="3" y="2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3" y="2"/>
                        <a:pt x="3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8" name="Freeform 12"/>
                <p:cNvSpPr>
                  <a:spLocks noChangeAspect="1"/>
                </p:cNvSpPr>
                <p:nvPr/>
              </p:nvSpPr>
              <p:spPr bwMode="gray">
                <a:xfrm>
                  <a:off x="12006263" y="2674938"/>
                  <a:ext cx="6350" cy="14288"/>
                </a:xfrm>
                <a:custGeom>
                  <a:avLst/>
                  <a:gdLst>
                    <a:gd name="T0" fmla="*/ 0 w 4"/>
                    <a:gd name="T1" fmla="*/ 0 h 9"/>
                    <a:gd name="T2" fmla="*/ 0 w 4"/>
                    <a:gd name="T3" fmla="*/ 0 h 9"/>
                    <a:gd name="T4" fmla="*/ 4 w 4"/>
                    <a:gd name="T5" fmla="*/ 9 h 9"/>
                    <a:gd name="T6" fmla="*/ 4 w 4"/>
                    <a:gd name="T7" fmla="*/ 9 h 9"/>
                    <a:gd name="T8" fmla="*/ 0 w 4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9"/>
                    <a:gd name="T17" fmla="*/ 4 w 4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9" name="Freeform 13"/>
                <p:cNvSpPr>
                  <a:spLocks noChangeAspect="1"/>
                </p:cNvSpPr>
                <p:nvPr/>
              </p:nvSpPr>
              <p:spPr bwMode="gray">
                <a:xfrm>
                  <a:off x="12039600" y="2674938"/>
                  <a:ext cx="11113" cy="14288"/>
                </a:xfrm>
                <a:custGeom>
                  <a:avLst/>
                  <a:gdLst>
                    <a:gd name="T0" fmla="*/ 0 w 7"/>
                    <a:gd name="T1" fmla="*/ 9 h 9"/>
                    <a:gd name="T2" fmla="*/ 5 w 7"/>
                    <a:gd name="T3" fmla="*/ 0 h 9"/>
                    <a:gd name="T4" fmla="*/ 7 w 7"/>
                    <a:gd name="T5" fmla="*/ 2 h 9"/>
                    <a:gd name="T6" fmla="*/ 0 w 7"/>
                    <a:gd name="T7" fmla="*/ 9 h 9"/>
                    <a:gd name="T8" fmla="*/ 0 w 7"/>
                    <a:gd name="T9" fmla="*/ 9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9"/>
                    <a:gd name="T17" fmla="*/ 7 w 7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9">
                      <a:moveTo>
                        <a:pt x="0" y="9"/>
                      </a:move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8883" y="150020"/>
                <a:ext cx="283463" cy="1899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37" name="Picture 10" descr="http://laplegariadeunpagano.files.wordpress.com/2011/01/saco.jpg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7676" y="1339285"/>
                <a:ext cx="597132" cy="536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8" name="37 Grupo"/>
              <p:cNvGrpSpPr/>
              <p:nvPr/>
            </p:nvGrpSpPr>
            <p:grpSpPr>
              <a:xfrm>
                <a:off x="6299623" y="1519614"/>
                <a:ext cx="429619" cy="329068"/>
                <a:chOff x="441186" y="5555250"/>
                <a:chExt cx="1011475" cy="774742"/>
              </a:xfrm>
            </p:grpSpPr>
            <p:pic>
              <p:nvPicPr>
                <p:cNvPr id="39" name="Picture 3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460496">
                  <a:off x="441186" y="5559486"/>
                  <a:ext cx="674274" cy="5057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856367">
                  <a:off x="589948" y="5738900"/>
                  <a:ext cx="700975" cy="5228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" name="Picture 5" descr="C:\Users\teresa.lavilla\AppData\Local\Microsoft\Windows\Temporary Internet Files\Content.IE5\FYJI0TMM\MC900434793[1].PNG"/>
                <p:cNvPicPr>
                  <a:picLocks noChangeAspect="1" noChangeArrowheads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12146">
                  <a:off x="878427" y="5555250"/>
                  <a:ext cx="574234" cy="4306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720469">
                  <a:off x="557443" y="5994684"/>
                  <a:ext cx="328050" cy="335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4" name="33 CuadroTexto"/>
            <p:cNvSpPr txBox="1"/>
            <p:nvPr/>
          </p:nvSpPr>
          <p:spPr>
            <a:xfrm>
              <a:off x="6399809" y="2261992"/>
              <a:ext cx="711200" cy="2434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ES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infractor</a:t>
              </a:r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1608279" y="2854900"/>
            <a:ext cx="582523" cy="1531820"/>
            <a:chOff x="1518451" y="2745240"/>
            <a:chExt cx="711200" cy="2042426"/>
          </a:xfrm>
        </p:grpSpPr>
        <p:grpSp>
          <p:nvGrpSpPr>
            <p:cNvPr id="51" name="Gruppieren 1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gray">
            <a:xfrm>
              <a:off x="1544951" y="2745240"/>
              <a:ext cx="658201" cy="1782692"/>
              <a:chOff x="11904663" y="2562225"/>
              <a:chExt cx="231775" cy="663575"/>
            </a:xfrm>
          </p:grpSpPr>
          <p:sp>
            <p:nvSpPr>
              <p:cNvPr id="53" name="Freeform 7"/>
              <p:cNvSpPr>
                <a:spLocks noChangeAspect="1" noEditPoints="1"/>
              </p:cNvSpPr>
              <p:nvPr/>
            </p:nvSpPr>
            <p:spPr bwMode="gray">
              <a:xfrm>
                <a:off x="11904663" y="2562225"/>
                <a:ext cx="231775" cy="663575"/>
              </a:xfrm>
              <a:custGeom>
                <a:avLst/>
                <a:gdLst>
                  <a:gd name="T0" fmla="*/ 59 w 62"/>
                  <a:gd name="T1" fmla="*/ 83 h 177"/>
                  <a:gd name="T2" fmla="*/ 50 w 62"/>
                  <a:gd name="T3" fmla="*/ 106 h 177"/>
                  <a:gd name="T4" fmla="*/ 39 w 62"/>
                  <a:gd name="T5" fmla="*/ 155 h 177"/>
                  <a:gd name="T6" fmla="*/ 35 w 62"/>
                  <a:gd name="T7" fmla="*/ 168 h 177"/>
                  <a:gd name="T8" fmla="*/ 23 w 62"/>
                  <a:gd name="T9" fmla="*/ 175 h 177"/>
                  <a:gd name="T10" fmla="*/ 25 w 62"/>
                  <a:gd name="T11" fmla="*/ 166 h 177"/>
                  <a:gd name="T12" fmla="*/ 23 w 62"/>
                  <a:gd name="T13" fmla="*/ 159 h 177"/>
                  <a:gd name="T14" fmla="*/ 18 w 62"/>
                  <a:gd name="T15" fmla="*/ 118 h 177"/>
                  <a:gd name="T16" fmla="*/ 13 w 62"/>
                  <a:gd name="T17" fmla="*/ 101 h 177"/>
                  <a:gd name="T18" fmla="*/ 13 w 62"/>
                  <a:gd name="T19" fmla="*/ 72 h 177"/>
                  <a:gd name="T20" fmla="*/ 12 w 62"/>
                  <a:gd name="T21" fmla="*/ 68 h 177"/>
                  <a:gd name="T22" fmla="*/ 11 w 62"/>
                  <a:gd name="T23" fmla="*/ 90 h 177"/>
                  <a:gd name="T24" fmla="*/ 12 w 62"/>
                  <a:gd name="T25" fmla="*/ 99 h 177"/>
                  <a:gd name="T26" fmla="*/ 11 w 62"/>
                  <a:gd name="T27" fmla="*/ 102 h 177"/>
                  <a:gd name="T28" fmla="*/ 9 w 62"/>
                  <a:gd name="T29" fmla="*/ 105 h 177"/>
                  <a:gd name="T30" fmla="*/ 1 w 62"/>
                  <a:gd name="T31" fmla="*/ 98 h 177"/>
                  <a:gd name="T32" fmla="*/ 1 w 62"/>
                  <a:gd name="T33" fmla="*/ 91 h 177"/>
                  <a:gd name="T34" fmla="*/ 5 w 62"/>
                  <a:gd name="T35" fmla="*/ 36 h 177"/>
                  <a:gd name="T36" fmla="*/ 25 w 62"/>
                  <a:gd name="T37" fmla="*/ 22 h 177"/>
                  <a:gd name="T38" fmla="*/ 25 w 62"/>
                  <a:gd name="T39" fmla="*/ 14 h 177"/>
                  <a:gd name="T40" fmla="*/ 25 w 62"/>
                  <a:gd name="T41" fmla="*/ 4 h 177"/>
                  <a:gd name="T42" fmla="*/ 42 w 62"/>
                  <a:gd name="T43" fmla="*/ 9 h 177"/>
                  <a:gd name="T44" fmla="*/ 40 w 62"/>
                  <a:gd name="T45" fmla="*/ 17 h 177"/>
                  <a:gd name="T46" fmla="*/ 54 w 62"/>
                  <a:gd name="T47" fmla="*/ 29 h 177"/>
                  <a:gd name="T48" fmla="*/ 62 w 62"/>
                  <a:gd name="T49" fmla="*/ 67 h 177"/>
                  <a:gd name="T50" fmla="*/ 50 w 62"/>
                  <a:gd name="T51" fmla="*/ 71 h 177"/>
                  <a:gd name="T52" fmla="*/ 51 w 62"/>
                  <a:gd name="T53" fmla="*/ 59 h 177"/>
                  <a:gd name="T54" fmla="*/ 8 w 62"/>
                  <a:gd name="T55" fmla="*/ 101 h 177"/>
                  <a:gd name="T56" fmla="*/ 8 w 62"/>
                  <a:gd name="T57" fmla="*/ 97 h 177"/>
                  <a:gd name="T58" fmla="*/ 34 w 62"/>
                  <a:gd name="T59" fmla="*/ 125 h 177"/>
                  <a:gd name="T60" fmla="*/ 34 w 62"/>
                  <a:gd name="T61" fmla="*/ 134 h 177"/>
                  <a:gd name="T62" fmla="*/ 35 w 62"/>
                  <a:gd name="T63" fmla="*/ 117 h 1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2"/>
                  <a:gd name="T97" fmla="*/ 0 h 177"/>
                  <a:gd name="T98" fmla="*/ 62 w 62"/>
                  <a:gd name="T99" fmla="*/ 177 h 1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2" h="177">
                    <a:moveTo>
                      <a:pt x="62" y="67"/>
                    </a:moveTo>
                    <a:cubicBezTo>
                      <a:pt x="62" y="70"/>
                      <a:pt x="60" y="80"/>
                      <a:pt x="59" y="83"/>
                    </a:cubicBezTo>
                    <a:cubicBezTo>
                      <a:pt x="58" y="86"/>
                      <a:pt x="56" y="88"/>
                      <a:pt x="53" y="93"/>
                    </a:cubicBezTo>
                    <a:cubicBezTo>
                      <a:pt x="50" y="98"/>
                      <a:pt x="49" y="104"/>
                      <a:pt x="50" y="106"/>
                    </a:cubicBezTo>
                    <a:cubicBezTo>
                      <a:pt x="50" y="109"/>
                      <a:pt x="47" y="130"/>
                      <a:pt x="46" y="135"/>
                    </a:cubicBezTo>
                    <a:cubicBezTo>
                      <a:pt x="45" y="139"/>
                      <a:pt x="41" y="149"/>
                      <a:pt x="39" y="155"/>
                    </a:cubicBezTo>
                    <a:cubicBezTo>
                      <a:pt x="36" y="160"/>
                      <a:pt x="37" y="160"/>
                      <a:pt x="37" y="163"/>
                    </a:cubicBezTo>
                    <a:cubicBezTo>
                      <a:pt x="37" y="165"/>
                      <a:pt x="37" y="167"/>
                      <a:pt x="35" y="168"/>
                    </a:cubicBezTo>
                    <a:cubicBezTo>
                      <a:pt x="34" y="169"/>
                      <a:pt x="34" y="171"/>
                      <a:pt x="34" y="174"/>
                    </a:cubicBezTo>
                    <a:cubicBezTo>
                      <a:pt x="34" y="177"/>
                      <a:pt x="25" y="176"/>
                      <a:pt x="23" y="175"/>
                    </a:cubicBezTo>
                    <a:cubicBezTo>
                      <a:pt x="22" y="174"/>
                      <a:pt x="24" y="171"/>
                      <a:pt x="25" y="169"/>
                    </a:cubicBezTo>
                    <a:cubicBezTo>
                      <a:pt x="27" y="167"/>
                      <a:pt x="26" y="167"/>
                      <a:pt x="25" y="166"/>
                    </a:cubicBezTo>
                    <a:cubicBezTo>
                      <a:pt x="24" y="165"/>
                      <a:pt x="24" y="163"/>
                      <a:pt x="24" y="162"/>
                    </a:cubicBezTo>
                    <a:cubicBezTo>
                      <a:pt x="24" y="161"/>
                      <a:pt x="24" y="161"/>
                      <a:pt x="23" y="159"/>
                    </a:cubicBezTo>
                    <a:cubicBezTo>
                      <a:pt x="22" y="157"/>
                      <a:pt x="20" y="147"/>
                      <a:pt x="20" y="142"/>
                    </a:cubicBezTo>
                    <a:cubicBezTo>
                      <a:pt x="19" y="138"/>
                      <a:pt x="18" y="124"/>
                      <a:pt x="18" y="118"/>
                    </a:cubicBezTo>
                    <a:cubicBezTo>
                      <a:pt x="18" y="112"/>
                      <a:pt x="17" y="108"/>
                      <a:pt x="15" y="105"/>
                    </a:cubicBezTo>
                    <a:cubicBezTo>
                      <a:pt x="14" y="102"/>
                      <a:pt x="14" y="101"/>
                      <a:pt x="13" y="101"/>
                    </a:cubicBezTo>
                    <a:cubicBezTo>
                      <a:pt x="12" y="102"/>
                      <a:pt x="12" y="95"/>
                      <a:pt x="12" y="90"/>
                    </a:cubicBezTo>
                    <a:cubicBezTo>
                      <a:pt x="12" y="85"/>
                      <a:pt x="13" y="76"/>
                      <a:pt x="13" y="72"/>
                    </a:cubicBezTo>
                    <a:cubicBezTo>
                      <a:pt x="14" y="68"/>
                      <a:pt x="14" y="65"/>
                      <a:pt x="14" y="60"/>
                    </a:cubicBezTo>
                    <a:cubicBezTo>
                      <a:pt x="15" y="55"/>
                      <a:pt x="13" y="63"/>
                      <a:pt x="12" y="68"/>
                    </a:cubicBezTo>
                    <a:cubicBezTo>
                      <a:pt x="11" y="72"/>
                      <a:pt x="11" y="83"/>
                      <a:pt x="11" y="85"/>
                    </a:cubicBezTo>
                    <a:cubicBezTo>
                      <a:pt x="11" y="87"/>
                      <a:pt x="11" y="90"/>
                      <a:pt x="11" y="90"/>
                    </a:cubicBezTo>
                    <a:cubicBezTo>
                      <a:pt x="10" y="91"/>
                      <a:pt x="10" y="91"/>
                      <a:pt x="10" y="92"/>
                    </a:cubicBezTo>
                    <a:cubicBezTo>
                      <a:pt x="11" y="94"/>
                      <a:pt x="11" y="97"/>
                      <a:pt x="12" y="99"/>
                    </a:cubicBezTo>
                    <a:cubicBezTo>
                      <a:pt x="12" y="100"/>
                      <a:pt x="12" y="101"/>
                      <a:pt x="11" y="102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0" y="102"/>
                      <a:pt x="11" y="103"/>
                      <a:pt x="11" y="103"/>
                    </a:cubicBezTo>
                    <a:cubicBezTo>
                      <a:pt x="11" y="104"/>
                      <a:pt x="10" y="105"/>
                      <a:pt x="9" y="105"/>
                    </a:cubicBezTo>
                    <a:cubicBezTo>
                      <a:pt x="7" y="104"/>
                      <a:pt x="6" y="103"/>
                      <a:pt x="5" y="102"/>
                    </a:cubicBezTo>
                    <a:cubicBezTo>
                      <a:pt x="4" y="101"/>
                      <a:pt x="2" y="99"/>
                      <a:pt x="1" y="98"/>
                    </a:cubicBezTo>
                    <a:cubicBezTo>
                      <a:pt x="1" y="96"/>
                      <a:pt x="2" y="94"/>
                      <a:pt x="3" y="92"/>
                    </a:cubicBezTo>
                    <a:cubicBezTo>
                      <a:pt x="3" y="90"/>
                      <a:pt x="2" y="91"/>
                      <a:pt x="1" y="91"/>
                    </a:cubicBezTo>
                    <a:cubicBezTo>
                      <a:pt x="0" y="91"/>
                      <a:pt x="2" y="78"/>
                      <a:pt x="2" y="70"/>
                    </a:cubicBezTo>
                    <a:cubicBezTo>
                      <a:pt x="2" y="62"/>
                      <a:pt x="5" y="42"/>
                      <a:pt x="5" y="36"/>
                    </a:cubicBezTo>
                    <a:cubicBezTo>
                      <a:pt x="6" y="30"/>
                      <a:pt x="10" y="30"/>
                      <a:pt x="16" y="28"/>
                    </a:cubicBezTo>
                    <a:cubicBezTo>
                      <a:pt x="21" y="26"/>
                      <a:pt x="24" y="23"/>
                      <a:pt x="25" y="22"/>
                    </a:cubicBezTo>
                    <a:cubicBezTo>
                      <a:pt x="27" y="22"/>
                      <a:pt x="26" y="16"/>
                      <a:pt x="26" y="16"/>
                    </a:cubicBezTo>
                    <a:cubicBezTo>
                      <a:pt x="25" y="16"/>
                      <a:pt x="25" y="15"/>
                      <a:pt x="25" y="14"/>
                    </a:cubicBezTo>
                    <a:cubicBezTo>
                      <a:pt x="25" y="13"/>
                      <a:pt x="25" y="12"/>
                      <a:pt x="24" y="11"/>
                    </a:cubicBezTo>
                    <a:cubicBezTo>
                      <a:pt x="24" y="10"/>
                      <a:pt x="24" y="8"/>
                      <a:pt x="25" y="4"/>
                    </a:cubicBezTo>
                    <a:cubicBezTo>
                      <a:pt x="26" y="0"/>
                      <a:pt x="33" y="0"/>
                      <a:pt x="37" y="0"/>
                    </a:cubicBezTo>
                    <a:cubicBezTo>
                      <a:pt x="41" y="1"/>
                      <a:pt x="43" y="6"/>
                      <a:pt x="42" y="9"/>
                    </a:cubicBezTo>
                    <a:cubicBezTo>
                      <a:pt x="42" y="12"/>
                      <a:pt x="41" y="13"/>
                      <a:pt x="41" y="14"/>
                    </a:cubicBezTo>
                    <a:cubicBezTo>
                      <a:pt x="41" y="15"/>
                      <a:pt x="41" y="16"/>
                      <a:pt x="40" y="17"/>
                    </a:cubicBezTo>
                    <a:cubicBezTo>
                      <a:pt x="40" y="17"/>
                      <a:pt x="39" y="19"/>
                      <a:pt x="38" y="22"/>
                    </a:cubicBezTo>
                    <a:cubicBezTo>
                      <a:pt x="38" y="25"/>
                      <a:pt x="49" y="27"/>
                      <a:pt x="54" y="29"/>
                    </a:cubicBezTo>
                    <a:cubicBezTo>
                      <a:pt x="59" y="31"/>
                      <a:pt x="61" y="55"/>
                      <a:pt x="62" y="62"/>
                    </a:cubicBezTo>
                    <a:cubicBezTo>
                      <a:pt x="62" y="62"/>
                      <a:pt x="62" y="64"/>
                      <a:pt x="62" y="67"/>
                    </a:cubicBezTo>
                    <a:close/>
                    <a:moveTo>
                      <a:pt x="51" y="59"/>
                    </a:moveTo>
                    <a:cubicBezTo>
                      <a:pt x="50" y="58"/>
                      <a:pt x="50" y="66"/>
                      <a:pt x="50" y="71"/>
                    </a:cubicBezTo>
                    <a:cubicBezTo>
                      <a:pt x="50" y="76"/>
                      <a:pt x="52" y="64"/>
                      <a:pt x="52" y="62"/>
                    </a:cubicBezTo>
                    <a:cubicBezTo>
                      <a:pt x="52" y="62"/>
                      <a:pt x="52" y="59"/>
                      <a:pt x="51" y="59"/>
                    </a:cubicBezTo>
                    <a:close/>
                    <a:moveTo>
                      <a:pt x="8" y="97"/>
                    </a:moveTo>
                    <a:cubicBezTo>
                      <a:pt x="7" y="97"/>
                      <a:pt x="7" y="99"/>
                      <a:pt x="8" y="101"/>
                    </a:cubicBezTo>
                    <a:cubicBezTo>
                      <a:pt x="9" y="102"/>
                      <a:pt x="9" y="99"/>
                      <a:pt x="9" y="97"/>
                    </a:cubicBezTo>
                    <a:cubicBezTo>
                      <a:pt x="9" y="97"/>
                      <a:pt x="8" y="97"/>
                      <a:pt x="8" y="97"/>
                    </a:cubicBezTo>
                    <a:close/>
                    <a:moveTo>
                      <a:pt x="34" y="117"/>
                    </a:moveTo>
                    <a:cubicBezTo>
                      <a:pt x="33" y="117"/>
                      <a:pt x="33" y="122"/>
                      <a:pt x="34" y="125"/>
                    </a:cubicBezTo>
                    <a:cubicBezTo>
                      <a:pt x="34" y="129"/>
                      <a:pt x="33" y="131"/>
                      <a:pt x="33" y="135"/>
                    </a:cubicBezTo>
                    <a:cubicBezTo>
                      <a:pt x="33" y="138"/>
                      <a:pt x="34" y="136"/>
                      <a:pt x="34" y="134"/>
                    </a:cubicBezTo>
                    <a:cubicBezTo>
                      <a:pt x="35" y="133"/>
                      <a:pt x="35" y="129"/>
                      <a:pt x="36" y="126"/>
                    </a:cubicBezTo>
                    <a:cubicBezTo>
                      <a:pt x="36" y="122"/>
                      <a:pt x="35" y="119"/>
                      <a:pt x="35" y="117"/>
                    </a:cubicBezTo>
                    <a:cubicBezTo>
                      <a:pt x="35" y="117"/>
                      <a:pt x="35" y="117"/>
                      <a:pt x="34" y="117"/>
                    </a:cubicBezTo>
                    <a:close/>
                  </a:path>
                </a:pathLst>
              </a:custGeom>
              <a:solidFill>
                <a:srgbClr val="9C9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4" name="Freeform 8"/>
              <p:cNvSpPr>
                <a:spLocks noChangeAspect="1"/>
              </p:cNvSpPr>
              <p:nvPr/>
            </p:nvSpPr>
            <p:spPr bwMode="gray">
              <a:xfrm>
                <a:off x="11998325" y="2647950"/>
                <a:ext cx="55563" cy="149225"/>
              </a:xfrm>
              <a:custGeom>
                <a:avLst/>
                <a:gdLst>
                  <a:gd name="T0" fmla="*/ 15 w 15"/>
                  <a:gd name="T1" fmla="*/ 1 h 40"/>
                  <a:gd name="T2" fmla="*/ 0 w 15"/>
                  <a:gd name="T3" fmla="*/ 0 h 40"/>
                  <a:gd name="T4" fmla="*/ 7 w 15"/>
                  <a:gd name="T5" fmla="*/ 40 h 40"/>
                  <a:gd name="T6" fmla="*/ 15 w 15"/>
                  <a:gd name="T7" fmla="*/ 1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40"/>
                  <a:gd name="T14" fmla="*/ 15 w 15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40">
                    <a:moveTo>
                      <a:pt x="15" y="1"/>
                    </a:moveTo>
                    <a:cubicBezTo>
                      <a:pt x="14" y="5"/>
                      <a:pt x="5" y="11"/>
                      <a:pt x="0" y="0"/>
                    </a:cubicBezTo>
                    <a:cubicBezTo>
                      <a:pt x="2" y="2"/>
                      <a:pt x="6" y="34"/>
                      <a:pt x="7" y="40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5" name="Freeform 9"/>
              <p:cNvSpPr>
                <a:spLocks noChangeAspect="1"/>
              </p:cNvSpPr>
              <p:nvPr/>
            </p:nvSpPr>
            <p:spPr bwMode="gray">
              <a:xfrm>
                <a:off x="12017375" y="2670175"/>
                <a:ext cx="19050" cy="123825"/>
              </a:xfrm>
              <a:custGeom>
                <a:avLst/>
                <a:gdLst>
                  <a:gd name="T0" fmla="*/ 5 w 5"/>
                  <a:gd name="T1" fmla="*/ 2 h 33"/>
                  <a:gd name="T2" fmla="*/ 3 w 5"/>
                  <a:gd name="T3" fmla="*/ 0 h 33"/>
                  <a:gd name="T4" fmla="*/ 1 w 5"/>
                  <a:gd name="T5" fmla="*/ 2 h 33"/>
                  <a:gd name="T6" fmla="*/ 2 w 5"/>
                  <a:gd name="T7" fmla="*/ 4 h 33"/>
                  <a:gd name="T8" fmla="*/ 0 w 5"/>
                  <a:gd name="T9" fmla="*/ 16 h 33"/>
                  <a:gd name="T10" fmla="*/ 2 w 5"/>
                  <a:gd name="T11" fmla="*/ 33 h 33"/>
                  <a:gd name="T12" fmla="*/ 5 w 5"/>
                  <a:gd name="T13" fmla="*/ 16 h 33"/>
                  <a:gd name="T14" fmla="*/ 4 w 5"/>
                  <a:gd name="T15" fmla="*/ 4 h 33"/>
                  <a:gd name="T16" fmla="*/ 5 w 5"/>
                  <a:gd name="T17" fmla="*/ 2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3"/>
                  <a:gd name="T29" fmla="*/ 5 w 5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3">
                    <a:moveTo>
                      <a:pt x="5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1" y="7"/>
                      <a:pt x="0" y="11"/>
                      <a:pt x="0" y="16"/>
                    </a:cubicBezTo>
                    <a:cubicBezTo>
                      <a:pt x="0" y="24"/>
                      <a:pt x="2" y="33"/>
                      <a:pt x="2" y="33"/>
                    </a:cubicBezTo>
                    <a:cubicBezTo>
                      <a:pt x="3" y="33"/>
                      <a:pt x="5" y="24"/>
                      <a:pt x="5" y="16"/>
                    </a:cubicBezTo>
                    <a:cubicBezTo>
                      <a:pt x="5" y="11"/>
                      <a:pt x="4" y="7"/>
                      <a:pt x="4" y="4"/>
                    </a:cubicBezTo>
                    <a:cubicBezTo>
                      <a:pt x="4" y="4"/>
                      <a:pt x="5" y="3"/>
                      <a:pt x="5" y="2"/>
                    </a:cubicBezTo>
                    <a:close/>
                  </a:path>
                </a:pathLst>
              </a:custGeom>
              <a:solidFill>
                <a:srgbClr val="9C9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6" name="Freeform 10"/>
              <p:cNvSpPr>
                <a:spLocks noChangeAspect="1"/>
              </p:cNvSpPr>
              <p:nvPr/>
            </p:nvSpPr>
            <p:spPr bwMode="gray">
              <a:xfrm>
                <a:off x="12012613" y="2670175"/>
                <a:ext cx="15875" cy="19050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4 w 4"/>
                  <a:gd name="T5" fmla="*/ 0 h 5"/>
                  <a:gd name="T6" fmla="*/ 0 w 4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7" name="Freeform 11"/>
              <p:cNvSpPr>
                <a:spLocks noChangeAspect="1"/>
              </p:cNvSpPr>
              <p:nvPr/>
            </p:nvSpPr>
            <p:spPr bwMode="gray">
              <a:xfrm>
                <a:off x="12028488" y="2670175"/>
                <a:ext cx="11113" cy="19050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0 w 3"/>
                  <a:gd name="T5" fmla="*/ 0 h 5"/>
                  <a:gd name="T6" fmla="*/ 3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3" y="5"/>
                    </a:moveTo>
                    <a:cubicBezTo>
                      <a:pt x="3" y="2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2"/>
                      <a:pt x="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8" name="Freeform 12"/>
              <p:cNvSpPr>
                <a:spLocks noChangeAspect="1"/>
              </p:cNvSpPr>
              <p:nvPr/>
            </p:nvSpPr>
            <p:spPr bwMode="gray">
              <a:xfrm>
                <a:off x="12006263" y="2674938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4 w 4"/>
                  <a:gd name="T5" fmla="*/ 9 h 9"/>
                  <a:gd name="T6" fmla="*/ 4 w 4"/>
                  <a:gd name="T7" fmla="*/ 9 h 9"/>
                  <a:gd name="T8" fmla="*/ 0 w 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9"/>
                  <a:gd name="T17" fmla="*/ 4 w 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9">
                    <a:moveTo>
                      <a:pt x="0" y="0"/>
                    </a:moveTo>
                    <a:lnTo>
                      <a:pt x="0" y="0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9" name="Freeform 13"/>
              <p:cNvSpPr>
                <a:spLocks noChangeAspect="1"/>
              </p:cNvSpPr>
              <p:nvPr/>
            </p:nvSpPr>
            <p:spPr bwMode="gray">
              <a:xfrm>
                <a:off x="12039600" y="2674938"/>
                <a:ext cx="11113" cy="14288"/>
              </a:xfrm>
              <a:custGeom>
                <a:avLst/>
                <a:gdLst>
                  <a:gd name="T0" fmla="*/ 0 w 7"/>
                  <a:gd name="T1" fmla="*/ 9 h 9"/>
                  <a:gd name="T2" fmla="*/ 5 w 7"/>
                  <a:gd name="T3" fmla="*/ 0 h 9"/>
                  <a:gd name="T4" fmla="*/ 7 w 7"/>
                  <a:gd name="T5" fmla="*/ 2 h 9"/>
                  <a:gd name="T6" fmla="*/ 0 w 7"/>
                  <a:gd name="T7" fmla="*/ 9 h 9"/>
                  <a:gd name="T8" fmla="*/ 0 w 7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0" y="9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52" name="51 CuadroTexto"/>
            <p:cNvSpPr txBox="1"/>
            <p:nvPr/>
          </p:nvSpPr>
          <p:spPr>
            <a:xfrm>
              <a:off x="1518451" y="4544195"/>
              <a:ext cx="711200" cy="2434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s-ES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internauta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Ejemplo de razonamiento del calculo de lucro cesante.</a:t>
            </a:r>
          </a:p>
        </p:txBody>
      </p:sp>
    </p:spTree>
    <p:extLst>
      <p:ext uri="{BB962C8B-B14F-4D97-AF65-F5344CB8AC3E}">
        <p14:creationId xmlns:p14="http://schemas.microsoft.com/office/powerpoint/2010/main" val="1929823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39626"/>
              </p:ext>
            </p:extLst>
          </p:nvPr>
        </p:nvGraphicFramePr>
        <p:xfrm>
          <a:off x="3448394" y="3372739"/>
          <a:ext cx="2383302" cy="498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748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COMPRARÍA MÚSICA FISICA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millones €</a:t>
                      </a:r>
                      <a:endParaRPr lang="es-ES_tradn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COMPRARÍA MÚSICA ONLINE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488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millones €</a:t>
                      </a:r>
                      <a:endParaRPr lang="es-ES_tradn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33 CuadroTexto"/>
          <p:cNvSpPr txBox="1"/>
          <p:nvPr/>
        </p:nvSpPr>
        <p:spPr>
          <a:xfrm>
            <a:off x="3167497" y="4188532"/>
            <a:ext cx="2756019" cy="2578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264% </a:t>
            </a:r>
            <a:r>
              <a:rPr lang="es-ES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incrementa el valor de la industria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93610" y="4297498"/>
            <a:ext cx="2661073" cy="257369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2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10% </a:t>
            </a:r>
            <a:r>
              <a:rPr lang="es-ES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conversión valor pirata - legal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22684"/>
              </p:ext>
            </p:extLst>
          </p:nvPr>
        </p:nvGraphicFramePr>
        <p:xfrm>
          <a:off x="3512468" y="1479105"/>
          <a:ext cx="2268317" cy="600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48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COMPRARÍA VIDEOJUEGOS FISICO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189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millones €</a:t>
                      </a:r>
                      <a:endParaRPr lang="es-ES_tradn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COMPRARÍA VIDEOJUEGOS ONLINE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millones €</a:t>
                      </a:r>
                      <a:endParaRPr lang="es-ES_tradn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242523" y="2462505"/>
            <a:ext cx="2752753" cy="241980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4% </a:t>
            </a:r>
            <a:r>
              <a:rPr lang="es-ES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conversión valor pirata - legal</a:t>
            </a:r>
          </a:p>
        </p:txBody>
      </p:sp>
      <p:sp>
        <p:nvSpPr>
          <p:cNvPr id="14" name="13 Abrir corchete"/>
          <p:cNvSpPr/>
          <p:nvPr/>
        </p:nvSpPr>
        <p:spPr>
          <a:xfrm rot="16200000">
            <a:off x="4629730" y="1283163"/>
            <a:ext cx="45719" cy="1676670"/>
          </a:xfrm>
          <a:prstGeom prst="leftBracke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180014" y="2098824"/>
            <a:ext cx="955130" cy="25241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ES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242 millones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506262"/>
              </p:ext>
            </p:extLst>
          </p:nvPr>
        </p:nvGraphicFramePr>
        <p:xfrm>
          <a:off x="679102" y="1470779"/>
          <a:ext cx="2163618" cy="622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78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COMPRARÍA</a:t>
                      </a:r>
                    </a:p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LIBROS FISICA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107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millones €</a:t>
                      </a:r>
                      <a:endParaRPr lang="es-ES_tradn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COMPRARÍA </a:t>
                      </a:r>
                    </a:p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LIBROS ONLINE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96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millones €</a:t>
                      </a:r>
                      <a:endParaRPr lang="es-ES_tradn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35452" y="2481139"/>
            <a:ext cx="2771462" cy="241980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6% </a:t>
            </a:r>
            <a:r>
              <a:rPr lang="es-ES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conversión valor pirata - legal</a:t>
            </a:r>
          </a:p>
        </p:txBody>
      </p:sp>
      <p:sp>
        <p:nvSpPr>
          <p:cNvPr id="18" name="17 Abrir corchete"/>
          <p:cNvSpPr/>
          <p:nvPr/>
        </p:nvSpPr>
        <p:spPr>
          <a:xfrm rot="16200000">
            <a:off x="1717586" y="1279406"/>
            <a:ext cx="66983" cy="1753476"/>
          </a:xfrm>
          <a:prstGeom prst="leftBracket">
            <a:avLst>
              <a:gd name="adj" fmla="val 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38758" y="2113128"/>
            <a:ext cx="842422" cy="9206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203 millones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758345" y="2989046"/>
            <a:ext cx="179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Música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85035" y="2990205"/>
            <a:ext cx="2003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Películas**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768192" y="1098741"/>
            <a:ext cx="179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Videojuegos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86573" y="1090151"/>
            <a:ext cx="2395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Libros*</a:t>
            </a: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41928"/>
              </p:ext>
            </p:extLst>
          </p:nvPr>
        </p:nvGraphicFramePr>
        <p:xfrm>
          <a:off x="777382" y="3367940"/>
          <a:ext cx="1989782" cy="570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69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COMPRARÍA PELÍCULA FISICA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313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millones €</a:t>
                      </a:r>
                      <a:endParaRPr lang="es-ES_tradn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COMPRARÍA PELÍCULA ONLINE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140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millones €</a:t>
                      </a:r>
                      <a:endParaRPr lang="es-ES_tradn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30 Abrir corchete"/>
          <p:cNvSpPr/>
          <p:nvPr/>
        </p:nvSpPr>
        <p:spPr>
          <a:xfrm rot="16200000">
            <a:off x="1690438" y="3279260"/>
            <a:ext cx="98320" cy="1410789"/>
          </a:xfrm>
          <a:prstGeom prst="leftBracke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338759" y="3955852"/>
            <a:ext cx="893044" cy="9486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ES" sz="105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453 millones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65498" y="4323826"/>
            <a:ext cx="2718315" cy="241980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8% </a:t>
            </a:r>
            <a:r>
              <a:rPr lang="es-ES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conversión valor pirata – legal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309447" y="4199332"/>
            <a:ext cx="2833590" cy="1990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61% </a:t>
            </a:r>
            <a:r>
              <a:rPr lang="es-ES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incrementa el valor de la industria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3057972" y="2364612"/>
            <a:ext cx="2929267" cy="936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30% </a:t>
            </a:r>
            <a:r>
              <a:rPr lang="es-ES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incrementa el valor de la industria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337817" y="2371545"/>
            <a:ext cx="2767277" cy="980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9% </a:t>
            </a:r>
            <a:r>
              <a:rPr lang="es-ES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incrementa el valor de la industria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>
          <a:xfrm>
            <a:off x="274108" y="4887947"/>
            <a:ext cx="8496300" cy="144462"/>
          </a:xfrm>
        </p:spPr>
        <p:txBody>
          <a:bodyPr/>
          <a:lstStyle/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*No se distingue la materia</a:t>
            </a:r>
          </a:p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** Incluye salas de cine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Resumen. </a:t>
            </a:r>
            <a:br>
              <a:rPr lang="es-ES_tradnl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ES_tradnl" sz="1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Lucro cesante de la industria en España por efecto de la piratería.</a:t>
            </a:r>
            <a:endParaRPr lang="es-ES" sz="1600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224647" y="4293445"/>
            <a:ext cx="2661073" cy="257369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2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80% </a:t>
            </a:r>
            <a:r>
              <a:rPr lang="es-ES" sz="1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conversión valor pirata - legal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7202667" y="3896070"/>
            <a:ext cx="817585" cy="4571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285 millones</a:t>
            </a:r>
          </a:p>
        </p:txBody>
      </p:sp>
      <p:graphicFrame>
        <p:nvGraphicFramePr>
          <p:cNvPr id="48" name="4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48825"/>
              </p:ext>
            </p:extLst>
          </p:nvPr>
        </p:nvGraphicFramePr>
        <p:xfrm>
          <a:off x="6767763" y="1479105"/>
          <a:ext cx="1807017" cy="600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48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PAGARÍAN POR SERIES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167 millones €</a:t>
                      </a:r>
                      <a:endParaRPr lang="es-ES_tradn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48 CuadroTexto"/>
          <p:cNvSpPr txBox="1"/>
          <p:nvPr/>
        </p:nvSpPr>
        <p:spPr>
          <a:xfrm>
            <a:off x="6173560" y="2458452"/>
            <a:ext cx="2752753" cy="241980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12% </a:t>
            </a:r>
            <a:r>
              <a:rPr lang="es-ES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conversión valor pirata - legal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7145887" y="2083702"/>
            <a:ext cx="989965" cy="2263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ES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167 millones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6689382" y="2975468"/>
            <a:ext cx="179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Fútbol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6699229" y="1094688"/>
            <a:ext cx="179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Series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6054313" y="2351242"/>
            <a:ext cx="2929267" cy="936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128% </a:t>
            </a:r>
            <a:r>
              <a:rPr lang="es-ES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incrementa el valor de la industria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6140936" y="4197641"/>
            <a:ext cx="2756019" cy="2578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s-ES" sz="110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26% </a:t>
            </a:r>
            <a:r>
              <a:rPr lang="es-ES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incrementa el valor de la industria</a:t>
            </a:r>
          </a:p>
        </p:txBody>
      </p:sp>
      <p:pic>
        <p:nvPicPr>
          <p:cNvPr id="56" name="Picture 29" descr="C:\David_Conde\Iconos para present\Iconos PowerPoints\Para nuevo catalogo\Para incorporar\Imagen15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894" y="1059832"/>
            <a:ext cx="339635" cy="3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reeform 57"/>
          <p:cNvSpPr>
            <a:spLocks/>
          </p:cNvSpPr>
          <p:nvPr/>
        </p:nvSpPr>
        <p:spPr bwMode="auto">
          <a:xfrm>
            <a:off x="3252440" y="2953725"/>
            <a:ext cx="310826" cy="375935"/>
          </a:xfrm>
          <a:custGeom>
            <a:avLst/>
            <a:gdLst>
              <a:gd name="T0" fmla="*/ 330 w 332"/>
              <a:gd name="T1" fmla="*/ 0 h 460"/>
              <a:gd name="T2" fmla="*/ 330 w 332"/>
              <a:gd name="T3" fmla="*/ 0 h 460"/>
              <a:gd name="T4" fmla="*/ 112 w 332"/>
              <a:gd name="T5" fmla="*/ 93 h 460"/>
              <a:gd name="T6" fmla="*/ 112 w 332"/>
              <a:gd name="T7" fmla="*/ 321 h 460"/>
              <a:gd name="T8" fmla="*/ 12 w 332"/>
              <a:gd name="T9" fmla="*/ 397 h 460"/>
              <a:gd name="T10" fmla="*/ 143 w 332"/>
              <a:gd name="T11" fmla="*/ 382 h 460"/>
              <a:gd name="T12" fmla="*/ 143 w 332"/>
              <a:gd name="T13" fmla="*/ 330 h 460"/>
              <a:gd name="T14" fmla="*/ 143 w 332"/>
              <a:gd name="T15" fmla="*/ 150 h 460"/>
              <a:gd name="T16" fmla="*/ 299 w 332"/>
              <a:gd name="T17" fmla="*/ 86 h 460"/>
              <a:gd name="T18" fmla="*/ 299 w 332"/>
              <a:gd name="T19" fmla="*/ 248 h 460"/>
              <a:gd name="T20" fmla="*/ 197 w 332"/>
              <a:gd name="T21" fmla="*/ 298 h 460"/>
              <a:gd name="T22" fmla="*/ 208 w 332"/>
              <a:gd name="T23" fmla="*/ 344 h 460"/>
              <a:gd name="T24" fmla="*/ 327 w 332"/>
              <a:gd name="T25" fmla="*/ 313 h 460"/>
              <a:gd name="T26" fmla="*/ 330 w 332"/>
              <a:gd name="T27" fmla="*/ 256 h 460"/>
              <a:gd name="T28" fmla="*/ 330 w 332"/>
              <a:gd name="T29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460">
                <a:moveTo>
                  <a:pt x="330" y="0"/>
                </a:moveTo>
                <a:cubicBezTo>
                  <a:pt x="330" y="0"/>
                  <a:pt x="330" y="0"/>
                  <a:pt x="330" y="0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12" y="169"/>
                  <a:pt x="112" y="245"/>
                  <a:pt x="112" y="321"/>
                </a:cubicBezTo>
                <a:cubicBezTo>
                  <a:pt x="54" y="305"/>
                  <a:pt x="0" y="348"/>
                  <a:pt x="12" y="397"/>
                </a:cubicBezTo>
                <a:cubicBezTo>
                  <a:pt x="27" y="460"/>
                  <a:pt x="130" y="440"/>
                  <a:pt x="143" y="382"/>
                </a:cubicBezTo>
                <a:cubicBezTo>
                  <a:pt x="148" y="357"/>
                  <a:pt x="143" y="347"/>
                  <a:pt x="143" y="330"/>
                </a:cubicBezTo>
                <a:cubicBezTo>
                  <a:pt x="143" y="291"/>
                  <a:pt x="143" y="189"/>
                  <a:pt x="143" y="150"/>
                </a:cubicBezTo>
                <a:cubicBezTo>
                  <a:pt x="203" y="125"/>
                  <a:pt x="242" y="109"/>
                  <a:pt x="299" y="86"/>
                </a:cubicBezTo>
                <a:cubicBezTo>
                  <a:pt x="299" y="140"/>
                  <a:pt x="299" y="194"/>
                  <a:pt x="299" y="248"/>
                </a:cubicBezTo>
                <a:cubicBezTo>
                  <a:pt x="251" y="234"/>
                  <a:pt x="204" y="260"/>
                  <a:pt x="197" y="298"/>
                </a:cubicBezTo>
                <a:cubicBezTo>
                  <a:pt x="194" y="318"/>
                  <a:pt x="201" y="336"/>
                  <a:pt x="208" y="344"/>
                </a:cubicBezTo>
                <a:cubicBezTo>
                  <a:pt x="243" y="384"/>
                  <a:pt x="314" y="355"/>
                  <a:pt x="327" y="313"/>
                </a:cubicBezTo>
                <a:cubicBezTo>
                  <a:pt x="332" y="295"/>
                  <a:pt x="330" y="283"/>
                  <a:pt x="330" y="256"/>
                </a:cubicBezTo>
                <a:cubicBezTo>
                  <a:pt x="330" y="176"/>
                  <a:pt x="330" y="76"/>
                  <a:pt x="33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Freeform 37"/>
          <p:cNvSpPr>
            <a:spLocks noEditPoints="1"/>
          </p:cNvSpPr>
          <p:nvPr/>
        </p:nvSpPr>
        <p:spPr bwMode="auto">
          <a:xfrm>
            <a:off x="416756" y="2941426"/>
            <a:ext cx="339635" cy="280521"/>
          </a:xfrm>
          <a:custGeom>
            <a:avLst/>
            <a:gdLst>
              <a:gd name="T0" fmla="*/ 255 w 400"/>
              <a:gd name="T1" fmla="*/ 0 h 339"/>
              <a:gd name="T2" fmla="*/ 173 w 400"/>
              <a:gd name="T3" fmla="*/ 63 h 339"/>
              <a:gd name="T4" fmla="*/ 92 w 400"/>
              <a:gd name="T5" fmla="*/ 0 h 339"/>
              <a:gd name="T6" fmla="*/ 8 w 400"/>
              <a:gd name="T7" fmla="*/ 84 h 339"/>
              <a:gd name="T8" fmla="*/ 92 w 400"/>
              <a:gd name="T9" fmla="*/ 168 h 339"/>
              <a:gd name="T10" fmla="*/ 173 w 400"/>
              <a:gd name="T11" fmla="*/ 105 h 339"/>
              <a:gd name="T12" fmla="*/ 255 w 400"/>
              <a:gd name="T13" fmla="*/ 168 h 339"/>
              <a:gd name="T14" fmla="*/ 339 w 400"/>
              <a:gd name="T15" fmla="*/ 84 h 339"/>
              <a:gd name="T16" fmla="*/ 255 w 400"/>
              <a:gd name="T17" fmla="*/ 0 h 339"/>
              <a:gd name="T18" fmla="*/ 92 w 400"/>
              <a:gd name="T19" fmla="*/ 106 h 339"/>
              <a:gd name="T20" fmla="*/ 70 w 400"/>
              <a:gd name="T21" fmla="*/ 84 h 339"/>
              <a:gd name="T22" fmla="*/ 92 w 400"/>
              <a:gd name="T23" fmla="*/ 62 h 339"/>
              <a:gd name="T24" fmla="*/ 114 w 400"/>
              <a:gd name="T25" fmla="*/ 84 h 339"/>
              <a:gd name="T26" fmla="*/ 92 w 400"/>
              <a:gd name="T27" fmla="*/ 106 h 339"/>
              <a:gd name="T28" fmla="*/ 255 w 400"/>
              <a:gd name="T29" fmla="*/ 106 h 339"/>
              <a:gd name="T30" fmla="*/ 233 w 400"/>
              <a:gd name="T31" fmla="*/ 84 h 339"/>
              <a:gd name="T32" fmla="*/ 255 w 400"/>
              <a:gd name="T33" fmla="*/ 62 h 339"/>
              <a:gd name="T34" fmla="*/ 276 w 400"/>
              <a:gd name="T35" fmla="*/ 84 h 339"/>
              <a:gd name="T36" fmla="*/ 255 w 400"/>
              <a:gd name="T37" fmla="*/ 106 h 339"/>
              <a:gd name="T38" fmla="*/ 313 w 400"/>
              <a:gd name="T39" fmla="*/ 200 h 339"/>
              <a:gd name="T40" fmla="*/ 313 w 400"/>
              <a:gd name="T41" fmla="*/ 310 h 339"/>
              <a:gd name="T42" fmla="*/ 290 w 400"/>
              <a:gd name="T43" fmla="*/ 333 h 339"/>
              <a:gd name="T44" fmla="*/ 56 w 400"/>
              <a:gd name="T45" fmla="*/ 333 h 339"/>
              <a:gd name="T46" fmla="*/ 34 w 400"/>
              <a:gd name="T47" fmla="*/ 310 h 339"/>
              <a:gd name="T48" fmla="*/ 34 w 400"/>
              <a:gd name="T49" fmla="*/ 290 h 339"/>
              <a:gd name="T50" fmla="*/ 0 w 400"/>
              <a:gd name="T51" fmla="*/ 255 h 339"/>
              <a:gd name="T52" fmla="*/ 34 w 400"/>
              <a:gd name="T53" fmla="*/ 220 h 339"/>
              <a:gd name="T54" fmla="*/ 34 w 400"/>
              <a:gd name="T55" fmla="*/ 200 h 339"/>
              <a:gd name="T56" fmla="*/ 56 w 400"/>
              <a:gd name="T57" fmla="*/ 177 h 339"/>
              <a:gd name="T58" fmla="*/ 290 w 400"/>
              <a:gd name="T59" fmla="*/ 177 h 339"/>
              <a:gd name="T60" fmla="*/ 313 w 400"/>
              <a:gd name="T61" fmla="*/ 200 h 339"/>
              <a:gd name="T62" fmla="*/ 400 w 400"/>
              <a:gd name="T63" fmla="*/ 171 h 339"/>
              <a:gd name="T64" fmla="*/ 400 w 400"/>
              <a:gd name="T65" fmla="*/ 339 h 339"/>
              <a:gd name="T66" fmla="*/ 329 w 400"/>
              <a:gd name="T67" fmla="*/ 294 h 339"/>
              <a:gd name="T68" fmla="*/ 329 w 400"/>
              <a:gd name="T69" fmla="*/ 216 h 339"/>
              <a:gd name="T70" fmla="*/ 400 w 400"/>
              <a:gd name="T71" fmla="*/ 17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39">
                <a:moveTo>
                  <a:pt x="255" y="0"/>
                </a:moveTo>
                <a:cubicBezTo>
                  <a:pt x="215" y="0"/>
                  <a:pt x="183" y="27"/>
                  <a:pt x="173" y="63"/>
                </a:cubicBezTo>
                <a:cubicBezTo>
                  <a:pt x="164" y="27"/>
                  <a:pt x="131" y="0"/>
                  <a:pt x="92" y="0"/>
                </a:cubicBezTo>
                <a:cubicBezTo>
                  <a:pt x="46" y="0"/>
                  <a:pt x="8" y="38"/>
                  <a:pt x="8" y="84"/>
                </a:cubicBezTo>
                <a:cubicBezTo>
                  <a:pt x="8" y="131"/>
                  <a:pt x="46" y="168"/>
                  <a:pt x="92" y="168"/>
                </a:cubicBezTo>
                <a:cubicBezTo>
                  <a:pt x="131" y="168"/>
                  <a:pt x="164" y="141"/>
                  <a:pt x="173" y="105"/>
                </a:cubicBezTo>
                <a:cubicBezTo>
                  <a:pt x="183" y="141"/>
                  <a:pt x="215" y="168"/>
                  <a:pt x="255" y="168"/>
                </a:cubicBezTo>
                <a:cubicBezTo>
                  <a:pt x="301" y="168"/>
                  <a:pt x="339" y="131"/>
                  <a:pt x="339" y="84"/>
                </a:cubicBezTo>
                <a:cubicBezTo>
                  <a:pt x="339" y="38"/>
                  <a:pt x="301" y="0"/>
                  <a:pt x="255" y="0"/>
                </a:cubicBezTo>
                <a:close/>
                <a:moveTo>
                  <a:pt x="92" y="106"/>
                </a:moveTo>
                <a:cubicBezTo>
                  <a:pt x="80" y="106"/>
                  <a:pt x="70" y="96"/>
                  <a:pt x="70" y="84"/>
                </a:cubicBezTo>
                <a:cubicBezTo>
                  <a:pt x="70" y="72"/>
                  <a:pt x="80" y="62"/>
                  <a:pt x="92" y="62"/>
                </a:cubicBezTo>
                <a:cubicBezTo>
                  <a:pt x="104" y="62"/>
                  <a:pt x="114" y="72"/>
                  <a:pt x="114" y="84"/>
                </a:cubicBezTo>
                <a:cubicBezTo>
                  <a:pt x="114" y="96"/>
                  <a:pt x="104" y="106"/>
                  <a:pt x="92" y="106"/>
                </a:cubicBezTo>
                <a:close/>
                <a:moveTo>
                  <a:pt x="255" y="106"/>
                </a:moveTo>
                <a:cubicBezTo>
                  <a:pt x="243" y="106"/>
                  <a:pt x="233" y="96"/>
                  <a:pt x="233" y="84"/>
                </a:cubicBezTo>
                <a:cubicBezTo>
                  <a:pt x="233" y="72"/>
                  <a:pt x="243" y="62"/>
                  <a:pt x="255" y="62"/>
                </a:cubicBezTo>
                <a:cubicBezTo>
                  <a:pt x="267" y="62"/>
                  <a:pt x="276" y="72"/>
                  <a:pt x="276" y="84"/>
                </a:cubicBezTo>
                <a:cubicBezTo>
                  <a:pt x="276" y="96"/>
                  <a:pt x="267" y="106"/>
                  <a:pt x="255" y="106"/>
                </a:cubicBezTo>
                <a:close/>
                <a:moveTo>
                  <a:pt x="313" y="200"/>
                </a:moveTo>
                <a:cubicBezTo>
                  <a:pt x="313" y="310"/>
                  <a:pt x="313" y="310"/>
                  <a:pt x="313" y="310"/>
                </a:cubicBezTo>
                <a:cubicBezTo>
                  <a:pt x="313" y="323"/>
                  <a:pt x="303" y="333"/>
                  <a:pt x="290" y="333"/>
                </a:cubicBezTo>
                <a:cubicBezTo>
                  <a:pt x="56" y="333"/>
                  <a:pt x="56" y="333"/>
                  <a:pt x="56" y="333"/>
                </a:cubicBezTo>
                <a:cubicBezTo>
                  <a:pt x="44" y="333"/>
                  <a:pt x="34" y="323"/>
                  <a:pt x="34" y="310"/>
                </a:cubicBezTo>
                <a:cubicBezTo>
                  <a:pt x="34" y="290"/>
                  <a:pt x="34" y="290"/>
                  <a:pt x="34" y="290"/>
                </a:cubicBezTo>
                <a:cubicBezTo>
                  <a:pt x="15" y="289"/>
                  <a:pt x="0" y="274"/>
                  <a:pt x="0" y="255"/>
                </a:cubicBezTo>
                <a:cubicBezTo>
                  <a:pt x="0" y="236"/>
                  <a:pt x="15" y="221"/>
                  <a:pt x="34" y="220"/>
                </a:cubicBezTo>
                <a:cubicBezTo>
                  <a:pt x="34" y="200"/>
                  <a:pt x="34" y="200"/>
                  <a:pt x="34" y="200"/>
                </a:cubicBezTo>
                <a:cubicBezTo>
                  <a:pt x="34" y="187"/>
                  <a:pt x="44" y="177"/>
                  <a:pt x="56" y="177"/>
                </a:cubicBezTo>
                <a:cubicBezTo>
                  <a:pt x="290" y="177"/>
                  <a:pt x="290" y="177"/>
                  <a:pt x="290" y="177"/>
                </a:cubicBezTo>
                <a:cubicBezTo>
                  <a:pt x="303" y="177"/>
                  <a:pt x="313" y="187"/>
                  <a:pt x="313" y="200"/>
                </a:cubicBezTo>
                <a:close/>
                <a:moveTo>
                  <a:pt x="400" y="171"/>
                </a:moveTo>
                <a:cubicBezTo>
                  <a:pt x="400" y="339"/>
                  <a:pt x="400" y="339"/>
                  <a:pt x="400" y="339"/>
                </a:cubicBezTo>
                <a:cubicBezTo>
                  <a:pt x="329" y="294"/>
                  <a:pt x="329" y="294"/>
                  <a:pt x="329" y="294"/>
                </a:cubicBezTo>
                <a:cubicBezTo>
                  <a:pt x="329" y="216"/>
                  <a:pt x="329" y="216"/>
                  <a:pt x="329" y="216"/>
                </a:cubicBezTo>
                <a:lnTo>
                  <a:pt x="400" y="17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Freeform 6"/>
          <p:cNvSpPr>
            <a:spLocks noChangeAspect="1" noEditPoints="1"/>
          </p:cNvSpPr>
          <p:nvPr/>
        </p:nvSpPr>
        <p:spPr bwMode="auto">
          <a:xfrm>
            <a:off x="396784" y="1170662"/>
            <a:ext cx="408575" cy="227659"/>
          </a:xfrm>
          <a:custGeom>
            <a:avLst/>
            <a:gdLst>
              <a:gd name="T0" fmla="*/ 269 w 400"/>
              <a:gd name="T1" fmla="*/ 5 h 223"/>
              <a:gd name="T2" fmla="*/ 268 w 400"/>
              <a:gd name="T3" fmla="*/ 4 h 223"/>
              <a:gd name="T4" fmla="*/ 267 w 400"/>
              <a:gd name="T5" fmla="*/ 4 h 223"/>
              <a:gd name="T6" fmla="*/ 227 w 400"/>
              <a:gd name="T7" fmla="*/ 0 h 223"/>
              <a:gd name="T8" fmla="*/ 148 w 400"/>
              <a:gd name="T9" fmla="*/ 25 h 223"/>
              <a:gd name="T10" fmla="*/ 145 w 400"/>
              <a:gd name="T11" fmla="*/ 25 h 223"/>
              <a:gd name="T12" fmla="*/ 107 w 400"/>
              <a:gd name="T13" fmla="*/ 20 h 223"/>
              <a:gd name="T14" fmla="*/ 17 w 400"/>
              <a:gd name="T15" fmla="*/ 53 h 223"/>
              <a:gd name="T16" fmla="*/ 1 w 400"/>
              <a:gd name="T17" fmla="*/ 86 h 223"/>
              <a:gd name="T18" fmla="*/ 0 w 400"/>
              <a:gd name="T19" fmla="*/ 88 h 223"/>
              <a:gd name="T20" fmla="*/ 79 w 400"/>
              <a:gd name="T21" fmla="*/ 223 h 223"/>
              <a:gd name="T22" fmla="*/ 85 w 400"/>
              <a:gd name="T23" fmla="*/ 219 h 223"/>
              <a:gd name="T24" fmla="*/ 236 w 400"/>
              <a:gd name="T25" fmla="*/ 175 h 223"/>
              <a:gd name="T26" fmla="*/ 255 w 400"/>
              <a:gd name="T27" fmla="*/ 175 h 223"/>
              <a:gd name="T28" fmla="*/ 258 w 400"/>
              <a:gd name="T29" fmla="*/ 176 h 223"/>
              <a:gd name="T30" fmla="*/ 259 w 400"/>
              <a:gd name="T31" fmla="*/ 174 h 223"/>
              <a:gd name="T32" fmla="*/ 373 w 400"/>
              <a:gd name="T33" fmla="*/ 135 h 223"/>
              <a:gd name="T34" fmla="*/ 393 w 400"/>
              <a:gd name="T35" fmla="*/ 136 h 223"/>
              <a:gd name="T36" fmla="*/ 400 w 400"/>
              <a:gd name="T37" fmla="*/ 138 h 223"/>
              <a:gd name="T38" fmla="*/ 400 w 400"/>
              <a:gd name="T39" fmla="*/ 93 h 223"/>
              <a:gd name="T40" fmla="*/ 269 w 400"/>
              <a:gd name="T41" fmla="*/ 5 h 223"/>
              <a:gd name="T42" fmla="*/ 263 w 400"/>
              <a:gd name="T43" fmla="*/ 16 h 223"/>
              <a:gd name="T44" fmla="*/ 372 w 400"/>
              <a:gd name="T45" fmla="*/ 89 h 223"/>
              <a:gd name="T46" fmla="*/ 245 w 400"/>
              <a:gd name="T47" fmla="*/ 123 h 223"/>
              <a:gd name="T48" fmla="*/ 158 w 400"/>
              <a:gd name="T49" fmla="*/ 32 h 223"/>
              <a:gd name="T50" fmla="*/ 227 w 400"/>
              <a:gd name="T51" fmla="*/ 13 h 223"/>
              <a:gd name="T52" fmla="*/ 263 w 400"/>
              <a:gd name="T53" fmla="*/ 16 h 223"/>
              <a:gd name="T54" fmla="*/ 143 w 400"/>
              <a:gd name="T55" fmla="*/ 37 h 223"/>
              <a:gd name="T56" fmla="*/ 146 w 400"/>
              <a:gd name="T57" fmla="*/ 38 h 223"/>
              <a:gd name="T58" fmla="*/ 230 w 400"/>
              <a:gd name="T59" fmla="*/ 125 h 223"/>
              <a:gd name="T60" fmla="*/ 92 w 400"/>
              <a:gd name="T61" fmla="*/ 162 h 223"/>
              <a:gd name="T62" fmla="*/ 29 w 400"/>
              <a:gd name="T63" fmla="*/ 59 h 223"/>
              <a:gd name="T64" fmla="*/ 107 w 400"/>
              <a:gd name="T65" fmla="*/ 32 h 223"/>
              <a:gd name="T66" fmla="*/ 143 w 400"/>
              <a:gd name="T67" fmla="*/ 37 h 223"/>
              <a:gd name="T68" fmla="*/ 20 w 400"/>
              <a:gd name="T69" fmla="*/ 69 h 223"/>
              <a:gd name="T70" fmla="*/ 84 w 400"/>
              <a:gd name="T71" fmla="*/ 172 h 223"/>
              <a:gd name="T72" fmla="*/ 78 w 400"/>
              <a:gd name="T73" fmla="*/ 197 h 223"/>
              <a:gd name="T74" fmla="*/ 13 w 400"/>
              <a:gd name="T75" fmla="*/ 87 h 223"/>
              <a:gd name="T76" fmla="*/ 20 w 400"/>
              <a:gd name="T77" fmla="*/ 69 h 223"/>
              <a:gd name="T78" fmla="*/ 373 w 400"/>
              <a:gd name="T79" fmla="*/ 123 h 223"/>
              <a:gd name="T80" fmla="*/ 254 w 400"/>
              <a:gd name="T81" fmla="*/ 163 h 223"/>
              <a:gd name="T82" fmla="*/ 236 w 400"/>
              <a:gd name="T83" fmla="*/ 162 h 223"/>
              <a:gd name="T84" fmla="*/ 90 w 400"/>
              <a:gd name="T85" fmla="*/ 202 h 223"/>
              <a:gd name="T86" fmla="*/ 96 w 400"/>
              <a:gd name="T87" fmla="*/ 175 h 223"/>
              <a:gd name="T88" fmla="*/ 245 w 400"/>
              <a:gd name="T89" fmla="*/ 138 h 223"/>
              <a:gd name="T90" fmla="*/ 247 w 400"/>
              <a:gd name="T91" fmla="*/ 138 h 223"/>
              <a:gd name="T92" fmla="*/ 249 w 400"/>
              <a:gd name="T93" fmla="*/ 136 h 223"/>
              <a:gd name="T94" fmla="*/ 388 w 400"/>
              <a:gd name="T95" fmla="*/ 101 h 223"/>
              <a:gd name="T96" fmla="*/ 388 w 400"/>
              <a:gd name="T97" fmla="*/ 123 h 223"/>
              <a:gd name="T98" fmla="*/ 373 w 400"/>
              <a:gd name="T99" fmla="*/ 1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0" h="223">
                <a:moveTo>
                  <a:pt x="269" y="5"/>
                </a:moveTo>
                <a:cubicBezTo>
                  <a:pt x="268" y="4"/>
                  <a:pt x="268" y="4"/>
                  <a:pt x="268" y="4"/>
                </a:cubicBezTo>
                <a:cubicBezTo>
                  <a:pt x="267" y="4"/>
                  <a:pt x="267" y="4"/>
                  <a:pt x="267" y="4"/>
                </a:cubicBezTo>
                <a:cubicBezTo>
                  <a:pt x="266" y="4"/>
                  <a:pt x="249" y="0"/>
                  <a:pt x="227" y="0"/>
                </a:cubicBezTo>
                <a:cubicBezTo>
                  <a:pt x="203" y="0"/>
                  <a:pt x="170" y="5"/>
                  <a:pt x="148" y="25"/>
                </a:cubicBezTo>
                <a:cubicBezTo>
                  <a:pt x="147" y="25"/>
                  <a:pt x="146" y="25"/>
                  <a:pt x="145" y="25"/>
                </a:cubicBezTo>
                <a:cubicBezTo>
                  <a:pt x="137" y="23"/>
                  <a:pt x="123" y="20"/>
                  <a:pt x="107" y="20"/>
                </a:cubicBezTo>
                <a:cubicBezTo>
                  <a:pt x="75" y="20"/>
                  <a:pt x="45" y="31"/>
                  <a:pt x="17" y="53"/>
                </a:cubicBezTo>
                <a:cubicBezTo>
                  <a:pt x="9" y="59"/>
                  <a:pt x="3" y="79"/>
                  <a:pt x="1" y="86"/>
                </a:cubicBezTo>
                <a:cubicBezTo>
                  <a:pt x="0" y="88"/>
                  <a:pt x="0" y="88"/>
                  <a:pt x="0" y="88"/>
                </a:cubicBezTo>
                <a:cubicBezTo>
                  <a:pt x="79" y="223"/>
                  <a:pt x="79" y="223"/>
                  <a:pt x="79" y="223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85" y="219"/>
                  <a:pt x="155" y="175"/>
                  <a:pt x="236" y="175"/>
                </a:cubicBezTo>
                <a:cubicBezTo>
                  <a:pt x="242" y="175"/>
                  <a:pt x="249" y="175"/>
                  <a:pt x="255" y="175"/>
                </a:cubicBezTo>
                <a:cubicBezTo>
                  <a:pt x="258" y="176"/>
                  <a:pt x="258" y="176"/>
                  <a:pt x="258" y="176"/>
                </a:cubicBezTo>
                <a:cubicBezTo>
                  <a:pt x="259" y="174"/>
                  <a:pt x="259" y="174"/>
                  <a:pt x="259" y="174"/>
                </a:cubicBezTo>
                <a:cubicBezTo>
                  <a:pt x="305" y="140"/>
                  <a:pt x="350" y="135"/>
                  <a:pt x="373" y="135"/>
                </a:cubicBezTo>
                <a:cubicBezTo>
                  <a:pt x="385" y="135"/>
                  <a:pt x="392" y="136"/>
                  <a:pt x="393" y="136"/>
                </a:cubicBezTo>
                <a:cubicBezTo>
                  <a:pt x="400" y="138"/>
                  <a:pt x="400" y="138"/>
                  <a:pt x="400" y="138"/>
                </a:cubicBezTo>
                <a:cubicBezTo>
                  <a:pt x="400" y="93"/>
                  <a:pt x="400" y="93"/>
                  <a:pt x="400" y="93"/>
                </a:cubicBezTo>
                <a:lnTo>
                  <a:pt x="269" y="5"/>
                </a:lnTo>
                <a:close/>
                <a:moveTo>
                  <a:pt x="263" y="16"/>
                </a:moveTo>
                <a:cubicBezTo>
                  <a:pt x="372" y="89"/>
                  <a:pt x="372" y="89"/>
                  <a:pt x="372" y="89"/>
                </a:cubicBezTo>
                <a:cubicBezTo>
                  <a:pt x="341" y="89"/>
                  <a:pt x="282" y="93"/>
                  <a:pt x="245" y="123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78" y="16"/>
                  <a:pt x="206" y="13"/>
                  <a:pt x="227" y="13"/>
                </a:cubicBezTo>
                <a:cubicBezTo>
                  <a:pt x="245" y="13"/>
                  <a:pt x="259" y="15"/>
                  <a:pt x="263" y="16"/>
                </a:cubicBezTo>
                <a:close/>
                <a:moveTo>
                  <a:pt x="143" y="37"/>
                </a:moveTo>
                <a:cubicBezTo>
                  <a:pt x="144" y="37"/>
                  <a:pt x="145" y="37"/>
                  <a:pt x="146" y="38"/>
                </a:cubicBezTo>
                <a:cubicBezTo>
                  <a:pt x="230" y="125"/>
                  <a:pt x="230" y="125"/>
                  <a:pt x="230" y="125"/>
                </a:cubicBezTo>
                <a:cubicBezTo>
                  <a:pt x="156" y="126"/>
                  <a:pt x="108" y="152"/>
                  <a:pt x="92" y="162"/>
                </a:cubicBezTo>
                <a:cubicBezTo>
                  <a:pt x="29" y="59"/>
                  <a:pt x="29" y="59"/>
                  <a:pt x="29" y="59"/>
                </a:cubicBezTo>
                <a:cubicBezTo>
                  <a:pt x="54" y="41"/>
                  <a:pt x="80" y="32"/>
                  <a:pt x="107" y="32"/>
                </a:cubicBezTo>
                <a:cubicBezTo>
                  <a:pt x="122" y="32"/>
                  <a:pt x="134" y="35"/>
                  <a:pt x="143" y="37"/>
                </a:cubicBezTo>
                <a:close/>
                <a:moveTo>
                  <a:pt x="20" y="69"/>
                </a:moveTo>
                <a:cubicBezTo>
                  <a:pt x="84" y="172"/>
                  <a:pt x="84" y="172"/>
                  <a:pt x="84" y="172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13" y="87"/>
                  <a:pt x="13" y="87"/>
                  <a:pt x="13" y="87"/>
                </a:cubicBezTo>
                <a:cubicBezTo>
                  <a:pt x="15" y="80"/>
                  <a:pt x="18" y="74"/>
                  <a:pt x="20" y="69"/>
                </a:cubicBezTo>
                <a:close/>
                <a:moveTo>
                  <a:pt x="373" y="123"/>
                </a:moveTo>
                <a:cubicBezTo>
                  <a:pt x="349" y="123"/>
                  <a:pt x="301" y="128"/>
                  <a:pt x="254" y="163"/>
                </a:cubicBezTo>
                <a:cubicBezTo>
                  <a:pt x="248" y="162"/>
                  <a:pt x="242" y="162"/>
                  <a:pt x="236" y="162"/>
                </a:cubicBezTo>
                <a:cubicBezTo>
                  <a:pt x="171" y="162"/>
                  <a:pt x="114" y="189"/>
                  <a:pt x="90" y="202"/>
                </a:cubicBezTo>
                <a:cubicBezTo>
                  <a:pt x="96" y="175"/>
                  <a:pt x="96" y="175"/>
                  <a:pt x="96" y="175"/>
                </a:cubicBezTo>
                <a:cubicBezTo>
                  <a:pt x="106" y="168"/>
                  <a:pt x="160" y="135"/>
                  <a:pt x="245" y="138"/>
                </a:cubicBezTo>
                <a:cubicBezTo>
                  <a:pt x="247" y="138"/>
                  <a:pt x="247" y="138"/>
                  <a:pt x="247" y="138"/>
                </a:cubicBezTo>
                <a:cubicBezTo>
                  <a:pt x="249" y="136"/>
                  <a:pt x="249" y="136"/>
                  <a:pt x="249" y="136"/>
                </a:cubicBezTo>
                <a:cubicBezTo>
                  <a:pt x="289" y="99"/>
                  <a:pt x="368" y="101"/>
                  <a:pt x="388" y="101"/>
                </a:cubicBezTo>
                <a:cubicBezTo>
                  <a:pt x="388" y="123"/>
                  <a:pt x="388" y="123"/>
                  <a:pt x="388" y="123"/>
                </a:cubicBezTo>
                <a:cubicBezTo>
                  <a:pt x="384" y="123"/>
                  <a:pt x="379" y="123"/>
                  <a:pt x="373" y="12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0" name="Picture 21" descr="C:\David_Conde\Iconos para present\Iconos PowerPoints\Para nuevo catalogo\Para incorporar\Imagen132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6970" y="1093475"/>
            <a:ext cx="356091" cy="2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60 Grupo"/>
          <p:cNvGrpSpPr/>
          <p:nvPr/>
        </p:nvGrpSpPr>
        <p:grpSpPr>
          <a:xfrm>
            <a:off x="6158537" y="2885782"/>
            <a:ext cx="520212" cy="516852"/>
            <a:chOff x="216023" y="2913586"/>
            <a:chExt cx="520212" cy="516852"/>
          </a:xfrm>
        </p:grpSpPr>
        <p:pic>
          <p:nvPicPr>
            <p:cNvPr id="62" name="Picture 7" descr="C:\David_Conde\Iconos para present\Iconos PowerPoints\Para nuevo catalogo\Para incorporar\Imagen227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3" y="2913586"/>
              <a:ext cx="520212" cy="516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62 Rectángulo"/>
            <p:cNvSpPr/>
            <p:nvPr/>
          </p:nvSpPr>
          <p:spPr bwMode="gray">
            <a:xfrm>
              <a:off x="411168" y="3082925"/>
              <a:ext cx="61402" cy="800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s-ES" sz="1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4" name="63 Abrir corchete"/>
          <p:cNvSpPr/>
          <p:nvPr/>
        </p:nvSpPr>
        <p:spPr>
          <a:xfrm rot="16200000">
            <a:off x="4617365" y="3080838"/>
            <a:ext cx="45719" cy="1676670"/>
          </a:xfrm>
          <a:prstGeom prst="leftBracke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153887" y="3884337"/>
            <a:ext cx="972879" cy="26935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ES" sz="11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507 millones</a:t>
            </a:r>
          </a:p>
        </p:txBody>
      </p:sp>
      <p:graphicFrame>
        <p:nvGraphicFramePr>
          <p:cNvPr id="65" name="6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99860"/>
              </p:ext>
            </p:extLst>
          </p:nvPr>
        </p:nvGraphicFramePr>
        <p:xfrm>
          <a:off x="6739031" y="3388677"/>
          <a:ext cx="1807017" cy="465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724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SE SUSCRIBIRÍAN A FÚTBOL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s-ES_tradnl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285 millones €</a:t>
                      </a:r>
                      <a:endParaRPr lang="es-ES_tradn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66 Rectángulo"/>
          <p:cNvSpPr/>
          <p:nvPr/>
        </p:nvSpPr>
        <p:spPr bwMode="gray">
          <a:xfrm>
            <a:off x="276470" y="1041989"/>
            <a:ext cx="2796341" cy="1754373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0" name="69 Rectángulo"/>
          <p:cNvSpPr/>
          <p:nvPr/>
        </p:nvSpPr>
        <p:spPr bwMode="gray">
          <a:xfrm>
            <a:off x="3147257" y="1041989"/>
            <a:ext cx="2796341" cy="1754373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" name="70 Rectángulo"/>
          <p:cNvSpPr/>
          <p:nvPr/>
        </p:nvSpPr>
        <p:spPr bwMode="gray">
          <a:xfrm>
            <a:off x="6028676" y="1041989"/>
            <a:ext cx="2796341" cy="1754373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2" name="71 Rectángulo"/>
          <p:cNvSpPr/>
          <p:nvPr/>
        </p:nvSpPr>
        <p:spPr bwMode="gray">
          <a:xfrm>
            <a:off x="276470" y="2881420"/>
            <a:ext cx="2796341" cy="1826202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72 Rectángulo"/>
          <p:cNvSpPr/>
          <p:nvPr/>
        </p:nvSpPr>
        <p:spPr bwMode="gray">
          <a:xfrm>
            <a:off x="3147257" y="2881420"/>
            <a:ext cx="2796341" cy="1826202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4" name="73 Rectángulo"/>
          <p:cNvSpPr/>
          <p:nvPr/>
        </p:nvSpPr>
        <p:spPr bwMode="gray">
          <a:xfrm>
            <a:off x="6028676" y="2881420"/>
            <a:ext cx="2796341" cy="1826202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61907" y="451213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s-ES" sz="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Supondría x3,7 veces el valor actual de la industria</a:t>
            </a:r>
            <a:endParaRPr lang="es-ES" sz="8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97088" y="262477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s-ES" sz="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Supondría x1,1 veces el valor actual de la industria</a:t>
            </a:r>
            <a:endParaRPr lang="en-US" sz="8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00215" y="449028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s-ES" sz="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Supondría x1,6 veces el valor actual de la industria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490878" y="263209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s-ES" sz="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Supondría x2,3 veces el valor actual de la industria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42492" y="2630695"/>
            <a:ext cx="45451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Supondría x1,3 veces el valor actual de la industria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569369" y="449728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s-ES" sz="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Supondría x1,3 veces el valor actual de la industria</a:t>
            </a:r>
          </a:p>
        </p:txBody>
      </p:sp>
    </p:spTree>
    <p:extLst>
      <p:ext uri="{BB962C8B-B14F-4D97-AF65-F5344CB8AC3E}">
        <p14:creationId xmlns:p14="http://schemas.microsoft.com/office/powerpoint/2010/main" val="18158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35 Grupo"/>
          <p:cNvGrpSpPr/>
          <p:nvPr/>
        </p:nvGrpSpPr>
        <p:grpSpPr>
          <a:xfrm>
            <a:off x="0" y="882508"/>
            <a:ext cx="9144000" cy="1052612"/>
            <a:chOff x="0" y="913573"/>
            <a:chExt cx="9144000" cy="520658"/>
          </a:xfrm>
        </p:grpSpPr>
        <p:sp>
          <p:nvSpPr>
            <p:cNvPr id="37" name="36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37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CuadroTexto"/>
          <p:cNvSpPr txBox="1"/>
          <p:nvPr/>
        </p:nvSpPr>
        <p:spPr>
          <a:xfrm>
            <a:off x="454025" y="1247083"/>
            <a:ext cx="6938566" cy="6232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1.564 millones de contenidos 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(4 físico + 1560 digital)</a:t>
            </a:r>
            <a:endParaRPr lang="es-E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 		</a:t>
            </a:r>
            <a:r>
              <a:rPr lang="es-E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192 millones de euros</a:t>
            </a:r>
            <a:endParaRPr lang="es-ES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8112" y="912253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Situación 2017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Música</a:t>
            </a:r>
          </a:p>
        </p:txBody>
      </p:sp>
      <p:grpSp>
        <p:nvGrpSpPr>
          <p:cNvPr id="40" name="39 Grupo"/>
          <p:cNvGrpSpPr/>
          <p:nvPr/>
        </p:nvGrpSpPr>
        <p:grpSpPr>
          <a:xfrm>
            <a:off x="0" y="3211031"/>
            <a:ext cx="9144000" cy="1605517"/>
            <a:chOff x="0" y="913573"/>
            <a:chExt cx="9144000" cy="520658"/>
          </a:xfrm>
        </p:grpSpPr>
        <p:sp>
          <p:nvSpPr>
            <p:cNvPr id="41" name="40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41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44 CuadroTexto"/>
          <p:cNvSpPr txBox="1"/>
          <p:nvPr/>
        </p:nvSpPr>
        <p:spPr>
          <a:xfrm>
            <a:off x="258112" y="3262042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Escenario sin piratería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420869" y="3889771"/>
            <a:ext cx="7219950" cy="4923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tabLst>
                <a:tab pos="3048000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	</a:t>
            </a: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699 millones de euros.</a:t>
            </a:r>
          </a:p>
          <a:p>
            <a:pPr>
              <a:spcBef>
                <a:spcPts val="300"/>
              </a:spcBef>
              <a:tabLst>
                <a:tab pos="3048000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192 millones industria actual legal</a:t>
            </a:r>
          </a:p>
          <a:p>
            <a:pPr>
              <a:spcBef>
                <a:spcPts val="300"/>
              </a:spcBef>
              <a:tabLst>
                <a:tab pos="3048000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507 millones de lucro cesante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420869" y="3573927"/>
            <a:ext cx="648970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tabLst>
                <a:tab pos="3048000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0</a:t>
            </a:r>
          </a:p>
        </p:txBody>
      </p:sp>
      <p:graphicFrame>
        <p:nvGraphicFramePr>
          <p:cNvPr id="58" name="Chart 8"/>
          <p:cNvGraphicFramePr/>
          <p:nvPr>
            <p:extLst>
              <p:ext uri="{D42A27DB-BD31-4B8C-83A1-F6EECF244321}">
                <p14:modId xmlns:p14="http://schemas.microsoft.com/office/powerpoint/2010/main" val="3594925723"/>
              </p:ext>
            </p:extLst>
          </p:nvPr>
        </p:nvGraphicFramePr>
        <p:xfrm>
          <a:off x="482600" y="2227476"/>
          <a:ext cx="6743700" cy="82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" name="1 Marcador de texto"/>
          <p:cNvSpPr txBox="1">
            <a:spLocks/>
          </p:cNvSpPr>
          <p:nvPr/>
        </p:nvSpPr>
        <p:spPr bwMode="gray">
          <a:xfrm>
            <a:off x="1571777" y="3005736"/>
            <a:ext cx="1990725" cy="144073"/>
          </a:xfrm>
          <a:prstGeom prst="rect">
            <a:avLst/>
          </a:prstGeom>
        </p:spPr>
        <p:txBody>
          <a:bodyPr vert="horz" wrap="square" lIns="0" tIns="0" rIns="0" bIns="3600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_tradnl" sz="7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Millones de euros</a:t>
            </a:r>
          </a:p>
        </p:txBody>
      </p:sp>
      <p:grpSp>
        <p:nvGrpSpPr>
          <p:cNvPr id="60" name="59 Grupo"/>
          <p:cNvGrpSpPr/>
          <p:nvPr/>
        </p:nvGrpSpPr>
        <p:grpSpPr>
          <a:xfrm>
            <a:off x="4060529" y="2345011"/>
            <a:ext cx="1149871" cy="169277"/>
            <a:chOff x="3667125" y="2766629"/>
            <a:chExt cx="1149871" cy="225701"/>
          </a:xfrm>
        </p:grpSpPr>
        <p:sp>
          <p:nvSpPr>
            <p:cNvPr id="61" name="Rectangle 19"/>
            <p:cNvSpPr>
              <a:spLocks noChangeArrowheads="1"/>
            </p:cNvSpPr>
            <p:nvPr/>
          </p:nvSpPr>
          <p:spPr bwMode="auto">
            <a:xfrm>
              <a:off x="3667125" y="2817429"/>
              <a:ext cx="76200" cy="77788"/>
            </a:xfrm>
            <a:prstGeom prst="rect">
              <a:avLst/>
            </a:prstGeom>
            <a:solidFill>
              <a:srgbClr val="00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3778250" y="2766629"/>
              <a:ext cx="1038746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VALOR INDUSTRIA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5671459" y="2353346"/>
            <a:ext cx="1053676" cy="169277"/>
            <a:chOff x="5278052" y="2777742"/>
            <a:chExt cx="1053676" cy="225701"/>
          </a:xfrm>
        </p:grpSpPr>
        <p:sp>
          <p:nvSpPr>
            <p:cNvPr id="64" name="Rectangle 21"/>
            <p:cNvSpPr>
              <a:spLocks noChangeArrowheads="1"/>
            </p:cNvSpPr>
            <p:nvPr/>
          </p:nvSpPr>
          <p:spPr bwMode="auto">
            <a:xfrm>
              <a:off x="5278052" y="2828542"/>
              <a:ext cx="77788" cy="77788"/>
            </a:xfrm>
            <a:prstGeom prst="rect">
              <a:avLst/>
            </a:prstGeom>
            <a:solidFill>
              <a:srgbClr val="003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5390765" y="2777742"/>
              <a:ext cx="940963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LUCRO CESANTE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7140431" y="2093369"/>
            <a:ext cx="1723643" cy="968019"/>
            <a:chOff x="7140431" y="2093369"/>
            <a:chExt cx="1723643" cy="968019"/>
          </a:xfrm>
        </p:grpSpPr>
        <p:grpSp>
          <p:nvGrpSpPr>
            <p:cNvPr id="68" name="67 Grupo"/>
            <p:cNvGrpSpPr/>
            <p:nvPr/>
          </p:nvGrpSpPr>
          <p:grpSpPr>
            <a:xfrm>
              <a:off x="7260059" y="2093369"/>
              <a:ext cx="1494867" cy="947542"/>
              <a:chOff x="9108315" y="1564221"/>
              <a:chExt cx="902460" cy="686444"/>
            </a:xfrm>
          </p:grpSpPr>
          <p:sp>
            <p:nvSpPr>
              <p:cNvPr id="69" name="68 Elipse"/>
              <p:cNvSpPr/>
              <p:nvPr/>
            </p:nvSpPr>
            <p:spPr>
              <a:xfrm flipH="1" flipV="1">
                <a:off x="9134392" y="1564221"/>
                <a:ext cx="876383" cy="643803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7000">
                      <a:schemeClr val="accent1"/>
                    </a:gs>
                    <a:gs pos="76000">
                      <a:srgbClr val="FFFFFF"/>
                    </a:gs>
                  </a:gsLst>
                  <a:lin ang="2700000" scaled="1"/>
                </a:gradFill>
                <a:round/>
              </a:ln>
            </p:spPr>
            <p:txBody>
              <a:bodyPr vert="horz" wrap="square" lIns="91440" tIns="45720" rIns="91440" bIns="45720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GB" kern="0">
                  <a:solidFill>
                    <a:srgbClr val="00859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70" name="69 Grupo"/>
              <p:cNvGrpSpPr/>
              <p:nvPr/>
            </p:nvGrpSpPr>
            <p:grpSpPr>
              <a:xfrm>
                <a:off x="9108315" y="1582476"/>
                <a:ext cx="886613" cy="668189"/>
                <a:chOff x="9108315" y="1582476"/>
                <a:chExt cx="886613" cy="668189"/>
              </a:xfrm>
            </p:grpSpPr>
            <p:sp>
              <p:nvSpPr>
                <p:cNvPr id="71" name="70 Elipse"/>
                <p:cNvSpPr/>
                <p:nvPr/>
              </p:nvSpPr>
              <p:spPr>
                <a:xfrm flipH="1" flipV="1">
                  <a:off x="9108315" y="1606862"/>
                  <a:ext cx="876383" cy="64380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gradFill flip="none" rotWithShape="1">
                    <a:gsLst>
                      <a:gs pos="7000">
                        <a:schemeClr val="bg2">
                          <a:lumMod val="85000"/>
                        </a:schemeClr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72" name="71 Elipse"/>
                <p:cNvSpPr/>
                <p:nvPr/>
              </p:nvSpPr>
              <p:spPr>
                <a:xfrm flipH="1" flipV="1">
                  <a:off x="9118545" y="1582476"/>
                  <a:ext cx="876383" cy="643803"/>
                </a:xfrm>
                <a:prstGeom prst="ellipse">
                  <a:avLst/>
                </a:prstGeom>
                <a:noFill/>
                <a:ln w="9525">
                  <a:gradFill flip="none" rotWithShape="1">
                    <a:gsLst>
                      <a:gs pos="7000">
                        <a:schemeClr val="accent2"/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66" name="65 Rectángulo"/>
            <p:cNvSpPr/>
            <p:nvPr/>
          </p:nvSpPr>
          <p:spPr bwMode="gray">
            <a:xfrm>
              <a:off x="7140431" y="2121629"/>
              <a:ext cx="1723643" cy="939759"/>
            </a:xfrm>
            <a:prstGeom prst="rect">
              <a:avLst/>
            </a:prstGeom>
            <a:noFill/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Incremento </a:t>
              </a:r>
            </a:p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valor industria legal</a:t>
              </a:r>
            </a:p>
            <a:p>
              <a:pPr algn="ctr"/>
              <a:r>
                <a:rPr lang="es-ES" sz="2000" b="1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+264%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122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Rectángulo"/>
          <p:cNvSpPr/>
          <p:nvPr/>
        </p:nvSpPr>
        <p:spPr bwMode="gray">
          <a:xfrm>
            <a:off x="791747" y="1882065"/>
            <a:ext cx="6665258" cy="885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GB" sz="16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2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175200"/>
              </p:ext>
            </p:extLst>
          </p:nvPr>
        </p:nvGraphicFramePr>
        <p:xfrm>
          <a:off x="552449" y="1400174"/>
          <a:ext cx="8067675" cy="299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Evolución ventas música vs Lucro cesante</a:t>
            </a:r>
            <a:endParaRPr lang="en-US" sz="2000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92906" y="1810726"/>
            <a:ext cx="1368000" cy="2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200" b="1" dirty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t>Máximo histórico</a:t>
            </a:r>
            <a:endParaRPr lang="en-US" sz="1200" b="1" dirty="0" err="1">
              <a:solidFill>
                <a:srgbClr val="FFFFFF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2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Películas</a:t>
            </a:r>
          </a:p>
        </p:txBody>
      </p:sp>
      <p:grpSp>
        <p:nvGrpSpPr>
          <p:cNvPr id="36" name="35 Grupo"/>
          <p:cNvGrpSpPr/>
          <p:nvPr/>
        </p:nvGrpSpPr>
        <p:grpSpPr>
          <a:xfrm>
            <a:off x="0" y="882508"/>
            <a:ext cx="9144000" cy="1052612"/>
            <a:chOff x="0" y="913573"/>
            <a:chExt cx="9144000" cy="520658"/>
          </a:xfrm>
        </p:grpSpPr>
        <p:sp>
          <p:nvSpPr>
            <p:cNvPr id="37" name="36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38" name="37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258112" y="912253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Situación 2017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0" y="3211031"/>
            <a:ext cx="9144000" cy="1605517"/>
            <a:chOff x="0" y="913573"/>
            <a:chExt cx="9144000" cy="520658"/>
          </a:xfrm>
        </p:grpSpPr>
        <p:sp>
          <p:nvSpPr>
            <p:cNvPr id="44" name="43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45" name="44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6 CuadroTexto"/>
          <p:cNvSpPr txBox="1"/>
          <p:nvPr/>
        </p:nvSpPr>
        <p:spPr>
          <a:xfrm>
            <a:off x="258112" y="3262042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Escenario sin piratería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420869" y="3573927"/>
            <a:ext cx="648970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tabLst>
                <a:tab pos="3048000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0</a:t>
            </a:r>
          </a:p>
        </p:txBody>
      </p:sp>
      <p:graphicFrame>
        <p:nvGraphicFramePr>
          <p:cNvPr id="60" name="Chart 8"/>
          <p:cNvGraphicFramePr/>
          <p:nvPr>
            <p:extLst>
              <p:ext uri="{D42A27DB-BD31-4B8C-83A1-F6EECF244321}">
                <p14:modId xmlns:p14="http://schemas.microsoft.com/office/powerpoint/2010/main" val="3097635958"/>
              </p:ext>
            </p:extLst>
          </p:nvPr>
        </p:nvGraphicFramePr>
        <p:xfrm>
          <a:off x="482600" y="2227476"/>
          <a:ext cx="6743700" cy="82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1 Marcador de texto"/>
          <p:cNvSpPr txBox="1">
            <a:spLocks/>
          </p:cNvSpPr>
          <p:nvPr/>
        </p:nvSpPr>
        <p:spPr bwMode="gray">
          <a:xfrm>
            <a:off x="1571777" y="3005736"/>
            <a:ext cx="1990725" cy="144073"/>
          </a:xfrm>
          <a:prstGeom prst="rect">
            <a:avLst/>
          </a:prstGeom>
        </p:spPr>
        <p:txBody>
          <a:bodyPr vert="horz" wrap="square" lIns="0" tIns="0" rIns="0" bIns="3600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_tradnl" sz="7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Millones de euros. Incluye cine</a:t>
            </a:r>
          </a:p>
        </p:txBody>
      </p:sp>
      <p:grpSp>
        <p:nvGrpSpPr>
          <p:cNvPr id="62" name="61 Grupo"/>
          <p:cNvGrpSpPr/>
          <p:nvPr/>
        </p:nvGrpSpPr>
        <p:grpSpPr>
          <a:xfrm>
            <a:off x="4060529" y="2685253"/>
            <a:ext cx="1149871" cy="169277"/>
            <a:chOff x="3667125" y="2766629"/>
            <a:chExt cx="1149871" cy="225701"/>
          </a:xfrm>
        </p:grpSpPr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3667125" y="2817429"/>
              <a:ext cx="76200" cy="77788"/>
            </a:xfrm>
            <a:prstGeom prst="rect">
              <a:avLst/>
            </a:prstGeom>
            <a:solidFill>
              <a:srgbClr val="00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3778250" y="2766629"/>
              <a:ext cx="1038746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VALOR INDUSTRIA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5" name="64 Grupo"/>
          <p:cNvGrpSpPr/>
          <p:nvPr/>
        </p:nvGrpSpPr>
        <p:grpSpPr>
          <a:xfrm>
            <a:off x="5671459" y="2693588"/>
            <a:ext cx="1053676" cy="169277"/>
            <a:chOff x="5278052" y="2777742"/>
            <a:chExt cx="1053676" cy="225701"/>
          </a:xfrm>
        </p:grpSpPr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5278052" y="2828542"/>
              <a:ext cx="77788" cy="77788"/>
            </a:xfrm>
            <a:prstGeom prst="rect">
              <a:avLst/>
            </a:prstGeom>
            <a:solidFill>
              <a:srgbClr val="003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7" name="Rectangle 22"/>
            <p:cNvSpPr>
              <a:spLocks noChangeArrowheads="1"/>
            </p:cNvSpPr>
            <p:nvPr/>
          </p:nvSpPr>
          <p:spPr bwMode="auto">
            <a:xfrm>
              <a:off x="5390765" y="2777742"/>
              <a:ext cx="940963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LUCRO CESANTE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8" name="67 Grupo"/>
          <p:cNvGrpSpPr/>
          <p:nvPr/>
        </p:nvGrpSpPr>
        <p:grpSpPr>
          <a:xfrm>
            <a:off x="7250753" y="2036992"/>
            <a:ext cx="1530423" cy="1024396"/>
            <a:chOff x="7250753" y="2036992"/>
            <a:chExt cx="1530423" cy="1024396"/>
          </a:xfrm>
        </p:grpSpPr>
        <p:grpSp>
          <p:nvGrpSpPr>
            <p:cNvPr id="69" name="68 Grupo"/>
            <p:cNvGrpSpPr/>
            <p:nvPr/>
          </p:nvGrpSpPr>
          <p:grpSpPr>
            <a:xfrm>
              <a:off x="7250753" y="2036992"/>
              <a:ext cx="1504171" cy="970259"/>
              <a:chOff x="9102698" y="1523378"/>
              <a:chExt cx="908077" cy="702901"/>
            </a:xfrm>
          </p:grpSpPr>
          <p:sp>
            <p:nvSpPr>
              <p:cNvPr id="71" name="70 Elipse"/>
              <p:cNvSpPr/>
              <p:nvPr/>
            </p:nvSpPr>
            <p:spPr>
              <a:xfrm flipH="1" flipV="1">
                <a:off x="9134392" y="1564221"/>
                <a:ext cx="876383" cy="643803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7000">
                      <a:schemeClr val="accent1"/>
                    </a:gs>
                    <a:gs pos="76000">
                      <a:srgbClr val="FFFFFF"/>
                    </a:gs>
                  </a:gsLst>
                  <a:lin ang="2700000" scaled="1"/>
                </a:gradFill>
                <a:round/>
              </a:ln>
            </p:spPr>
            <p:txBody>
              <a:bodyPr vert="horz" wrap="square" lIns="91440" tIns="45720" rIns="91440" bIns="45720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GB" kern="0">
                  <a:solidFill>
                    <a:srgbClr val="00859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72" name="71 Grupo"/>
              <p:cNvGrpSpPr/>
              <p:nvPr/>
            </p:nvGrpSpPr>
            <p:grpSpPr>
              <a:xfrm>
                <a:off x="9102698" y="1523378"/>
                <a:ext cx="892230" cy="702901"/>
                <a:chOff x="9102698" y="1523378"/>
                <a:chExt cx="892230" cy="702901"/>
              </a:xfrm>
            </p:grpSpPr>
            <p:sp>
              <p:nvSpPr>
                <p:cNvPr id="73" name="72 Elipse"/>
                <p:cNvSpPr/>
                <p:nvPr/>
              </p:nvSpPr>
              <p:spPr>
                <a:xfrm flipH="1" flipV="1">
                  <a:off x="9102698" y="1523378"/>
                  <a:ext cx="876383" cy="64380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gradFill flip="none" rotWithShape="1">
                    <a:gsLst>
                      <a:gs pos="7000">
                        <a:schemeClr val="bg2">
                          <a:lumMod val="85000"/>
                        </a:schemeClr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74" name="73 Elipse"/>
                <p:cNvSpPr/>
                <p:nvPr/>
              </p:nvSpPr>
              <p:spPr>
                <a:xfrm flipH="1" flipV="1">
                  <a:off x="9118545" y="1582476"/>
                  <a:ext cx="876383" cy="643803"/>
                </a:xfrm>
                <a:prstGeom prst="ellipse">
                  <a:avLst/>
                </a:prstGeom>
                <a:noFill/>
                <a:ln w="9525">
                  <a:gradFill flip="none" rotWithShape="1">
                    <a:gsLst>
                      <a:gs pos="7000">
                        <a:schemeClr val="accent2"/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70" name="69 Rectángulo"/>
            <p:cNvSpPr/>
            <p:nvPr/>
          </p:nvSpPr>
          <p:spPr bwMode="gray">
            <a:xfrm>
              <a:off x="7374756" y="2121629"/>
              <a:ext cx="1406420" cy="939759"/>
            </a:xfrm>
            <a:prstGeom prst="rect">
              <a:avLst/>
            </a:prstGeom>
            <a:noFill/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Incremento </a:t>
              </a:r>
            </a:p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Mercado legal</a:t>
              </a:r>
            </a:p>
            <a:p>
              <a:pPr algn="ctr"/>
              <a:r>
                <a:rPr lang="es-ES" sz="2000" b="1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+61%</a:t>
              </a:r>
            </a:p>
          </p:txBody>
        </p:sp>
      </p:grpSp>
      <p:sp>
        <p:nvSpPr>
          <p:cNvPr id="75" name="74 CuadroTexto"/>
          <p:cNvSpPr txBox="1"/>
          <p:nvPr/>
        </p:nvSpPr>
        <p:spPr>
          <a:xfrm>
            <a:off x="429435" y="1219169"/>
            <a:ext cx="6730176" cy="6232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734millones de contenidos 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(8 físico + 726digital)</a:t>
            </a:r>
            <a:endParaRPr lang="es-E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 		</a:t>
            </a:r>
            <a:r>
              <a:rPr lang="es-E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744 millones de euros</a:t>
            </a:r>
            <a:endParaRPr lang="es-ES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435487" y="3867397"/>
            <a:ext cx="4205990" cy="4923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 		</a:t>
            </a:r>
            <a:r>
              <a:rPr lang="es-ES" sz="16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1.197 </a:t>
            </a: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millones de euros.</a:t>
            </a:r>
          </a:p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744 millones industria actual legal (incluye cine)</a:t>
            </a:r>
          </a:p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453 millones de lucro cesante</a:t>
            </a:r>
          </a:p>
        </p:txBody>
      </p:sp>
    </p:spTree>
    <p:extLst>
      <p:ext uri="{BB962C8B-B14F-4D97-AF65-F5344CB8AC3E}">
        <p14:creationId xmlns:p14="http://schemas.microsoft.com/office/powerpoint/2010/main" val="2664485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gray">
          <a:xfrm>
            <a:off x="630382" y="953360"/>
            <a:ext cx="6951518" cy="831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GB" sz="16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570064"/>
              </p:ext>
            </p:extLst>
          </p:nvPr>
        </p:nvGraphicFramePr>
        <p:xfrm>
          <a:off x="235833" y="705861"/>
          <a:ext cx="7962900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Evolución Industria Cine/DVD/BD/Digital vs. Lucro cesante</a:t>
            </a:r>
            <a:endParaRPr lang="en-US" sz="2000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1 Marcador de texto"/>
          <p:cNvSpPr txBox="1">
            <a:spLocks/>
          </p:cNvSpPr>
          <p:nvPr/>
        </p:nvSpPr>
        <p:spPr bwMode="gray">
          <a:xfrm>
            <a:off x="304799" y="4773341"/>
            <a:ext cx="6025812" cy="282573"/>
          </a:xfrm>
          <a:prstGeom prst="rect">
            <a:avLst/>
          </a:prstGeom>
        </p:spPr>
        <p:txBody>
          <a:bodyPr vert="horz" wrap="square" lIns="0" tIns="0" rIns="0" bIns="3600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Fuente: </a:t>
            </a:r>
            <a:r>
              <a:rPr lang="es-ES" i="1" dirty="0" err="1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Fedicine</a:t>
            </a:r>
            <a:r>
              <a:rPr lang="es-ES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 UVE</a:t>
            </a:r>
            <a:endParaRPr lang="es-ES_tradnl" i="1" dirty="0">
              <a:solidFill>
                <a:srgbClr val="9285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Incluye salas de cine</a:t>
            </a:r>
            <a:endParaRPr lang="es-ES_tradnl" i="1" dirty="0">
              <a:solidFill>
                <a:srgbClr val="92858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659241" y="879590"/>
            <a:ext cx="91440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14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Máximo histórico</a:t>
            </a:r>
            <a:endParaRPr lang="en-US" sz="1400" b="1" dirty="0" err="1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27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Videojuegos</a:t>
            </a:r>
          </a:p>
        </p:txBody>
      </p:sp>
      <p:grpSp>
        <p:nvGrpSpPr>
          <p:cNvPr id="36" name="35 Grupo"/>
          <p:cNvGrpSpPr/>
          <p:nvPr/>
        </p:nvGrpSpPr>
        <p:grpSpPr>
          <a:xfrm>
            <a:off x="0" y="882508"/>
            <a:ext cx="9144000" cy="1052612"/>
            <a:chOff x="0" y="913573"/>
            <a:chExt cx="9144000" cy="520658"/>
          </a:xfrm>
        </p:grpSpPr>
        <p:sp>
          <p:nvSpPr>
            <p:cNvPr id="37" name="36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38" name="37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39 CuadroTexto"/>
          <p:cNvSpPr txBox="1"/>
          <p:nvPr/>
        </p:nvSpPr>
        <p:spPr>
          <a:xfrm>
            <a:off x="258112" y="912253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Situación 2017</a:t>
            </a:r>
          </a:p>
        </p:txBody>
      </p:sp>
      <p:grpSp>
        <p:nvGrpSpPr>
          <p:cNvPr id="42" name="41 Grupo"/>
          <p:cNvGrpSpPr/>
          <p:nvPr/>
        </p:nvGrpSpPr>
        <p:grpSpPr>
          <a:xfrm>
            <a:off x="0" y="3211031"/>
            <a:ext cx="9144000" cy="1605517"/>
            <a:chOff x="0" y="913573"/>
            <a:chExt cx="9144000" cy="520658"/>
          </a:xfrm>
        </p:grpSpPr>
        <p:sp>
          <p:nvSpPr>
            <p:cNvPr id="43" name="42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44" name="43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45 CuadroTexto"/>
          <p:cNvSpPr txBox="1"/>
          <p:nvPr/>
        </p:nvSpPr>
        <p:spPr>
          <a:xfrm>
            <a:off x="258112" y="3262042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Escenario sin piratería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420869" y="3573927"/>
            <a:ext cx="648970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tabLst>
                <a:tab pos="3048000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0</a:t>
            </a:r>
          </a:p>
        </p:txBody>
      </p:sp>
      <p:graphicFrame>
        <p:nvGraphicFramePr>
          <p:cNvPr id="58" name="Chart 8"/>
          <p:cNvGraphicFramePr/>
          <p:nvPr>
            <p:extLst>
              <p:ext uri="{D42A27DB-BD31-4B8C-83A1-F6EECF244321}">
                <p14:modId xmlns:p14="http://schemas.microsoft.com/office/powerpoint/2010/main" val="91510999"/>
              </p:ext>
            </p:extLst>
          </p:nvPr>
        </p:nvGraphicFramePr>
        <p:xfrm>
          <a:off x="482600" y="2227476"/>
          <a:ext cx="6743700" cy="82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" name="1 Marcador de texto"/>
          <p:cNvSpPr txBox="1">
            <a:spLocks/>
          </p:cNvSpPr>
          <p:nvPr/>
        </p:nvSpPr>
        <p:spPr bwMode="gray">
          <a:xfrm>
            <a:off x="1571777" y="3005736"/>
            <a:ext cx="1990725" cy="144073"/>
          </a:xfrm>
          <a:prstGeom prst="rect">
            <a:avLst/>
          </a:prstGeom>
        </p:spPr>
        <p:txBody>
          <a:bodyPr vert="horz" wrap="square" lIns="0" tIns="0" rIns="0" bIns="3600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_tradnl" sz="7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Millones de euros</a:t>
            </a:r>
          </a:p>
        </p:txBody>
      </p:sp>
      <p:grpSp>
        <p:nvGrpSpPr>
          <p:cNvPr id="60" name="59 Grupo"/>
          <p:cNvGrpSpPr/>
          <p:nvPr/>
        </p:nvGrpSpPr>
        <p:grpSpPr>
          <a:xfrm>
            <a:off x="5671459" y="2892110"/>
            <a:ext cx="1149871" cy="169277"/>
            <a:chOff x="3667125" y="2766629"/>
            <a:chExt cx="1149871" cy="225701"/>
          </a:xfrm>
        </p:grpSpPr>
        <p:sp>
          <p:nvSpPr>
            <p:cNvPr id="61" name="Rectangle 19"/>
            <p:cNvSpPr>
              <a:spLocks noChangeArrowheads="1"/>
            </p:cNvSpPr>
            <p:nvPr/>
          </p:nvSpPr>
          <p:spPr bwMode="auto">
            <a:xfrm>
              <a:off x="3667125" y="2817429"/>
              <a:ext cx="76200" cy="77788"/>
            </a:xfrm>
            <a:prstGeom prst="rect">
              <a:avLst/>
            </a:prstGeom>
            <a:solidFill>
              <a:srgbClr val="00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3778250" y="2766629"/>
              <a:ext cx="1038746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VALOR INDUSTRIA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5671459" y="2693588"/>
            <a:ext cx="1053676" cy="169277"/>
            <a:chOff x="5278052" y="2777742"/>
            <a:chExt cx="1053676" cy="225701"/>
          </a:xfrm>
        </p:grpSpPr>
        <p:sp>
          <p:nvSpPr>
            <p:cNvPr id="64" name="Rectangle 21"/>
            <p:cNvSpPr>
              <a:spLocks noChangeArrowheads="1"/>
            </p:cNvSpPr>
            <p:nvPr/>
          </p:nvSpPr>
          <p:spPr bwMode="auto">
            <a:xfrm>
              <a:off x="5278052" y="2828542"/>
              <a:ext cx="77788" cy="77788"/>
            </a:xfrm>
            <a:prstGeom prst="rect">
              <a:avLst/>
            </a:prstGeom>
            <a:solidFill>
              <a:srgbClr val="003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5390765" y="2777742"/>
              <a:ext cx="940963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LUCRO CESANTE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6" name="65 Grupo"/>
          <p:cNvGrpSpPr/>
          <p:nvPr/>
        </p:nvGrpSpPr>
        <p:grpSpPr>
          <a:xfrm>
            <a:off x="7260059" y="2093369"/>
            <a:ext cx="1494867" cy="968019"/>
            <a:chOff x="7260059" y="2093369"/>
            <a:chExt cx="1494867" cy="968019"/>
          </a:xfrm>
        </p:grpSpPr>
        <p:grpSp>
          <p:nvGrpSpPr>
            <p:cNvPr id="67" name="66 Grupo"/>
            <p:cNvGrpSpPr/>
            <p:nvPr/>
          </p:nvGrpSpPr>
          <p:grpSpPr>
            <a:xfrm>
              <a:off x="7260059" y="2093369"/>
              <a:ext cx="1494867" cy="947542"/>
              <a:chOff x="9108315" y="1564221"/>
              <a:chExt cx="902460" cy="686444"/>
            </a:xfrm>
          </p:grpSpPr>
          <p:sp>
            <p:nvSpPr>
              <p:cNvPr id="69" name="68 Elipse"/>
              <p:cNvSpPr/>
              <p:nvPr/>
            </p:nvSpPr>
            <p:spPr>
              <a:xfrm flipH="1" flipV="1">
                <a:off x="9134392" y="1564221"/>
                <a:ext cx="876383" cy="643803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7000">
                      <a:schemeClr val="accent1"/>
                    </a:gs>
                    <a:gs pos="76000">
                      <a:srgbClr val="FFFFFF"/>
                    </a:gs>
                  </a:gsLst>
                  <a:lin ang="2700000" scaled="1"/>
                </a:gradFill>
                <a:round/>
              </a:ln>
            </p:spPr>
            <p:txBody>
              <a:bodyPr vert="horz" wrap="square" lIns="91440" tIns="45720" rIns="91440" bIns="45720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GB" kern="0">
                  <a:solidFill>
                    <a:srgbClr val="00859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70" name="69 Grupo"/>
              <p:cNvGrpSpPr/>
              <p:nvPr/>
            </p:nvGrpSpPr>
            <p:grpSpPr>
              <a:xfrm>
                <a:off x="9108315" y="1582476"/>
                <a:ext cx="886613" cy="668189"/>
                <a:chOff x="9108315" y="1582476"/>
                <a:chExt cx="886613" cy="668189"/>
              </a:xfrm>
            </p:grpSpPr>
            <p:sp>
              <p:nvSpPr>
                <p:cNvPr id="71" name="70 Elipse"/>
                <p:cNvSpPr/>
                <p:nvPr/>
              </p:nvSpPr>
              <p:spPr>
                <a:xfrm flipH="1" flipV="1">
                  <a:off x="9108315" y="1606862"/>
                  <a:ext cx="876383" cy="64380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gradFill flip="none" rotWithShape="1">
                    <a:gsLst>
                      <a:gs pos="7000">
                        <a:schemeClr val="bg2">
                          <a:lumMod val="85000"/>
                        </a:schemeClr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72" name="71 Elipse"/>
                <p:cNvSpPr/>
                <p:nvPr/>
              </p:nvSpPr>
              <p:spPr>
                <a:xfrm flipH="1" flipV="1">
                  <a:off x="9118545" y="1582476"/>
                  <a:ext cx="876383" cy="643803"/>
                </a:xfrm>
                <a:prstGeom prst="ellipse">
                  <a:avLst/>
                </a:prstGeom>
                <a:noFill/>
                <a:ln w="9525">
                  <a:gradFill flip="none" rotWithShape="1">
                    <a:gsLst>
                      <a:gs pos="7000">
                        <a:schemeClr val="accent2"/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68" name="67 Rectángulo"/>
            <p:cNvSpPr/>
            <p:nvPr/>
          </p:nvSpPr>
          <p:spPr bwMode="gray">
            <a:xfrm>
              <a:off x="7374756" y="2121629"/>
              <a:ext cx="1380170" cy="939759"/>
            </a:xfrm>
            <a:prstGeom prst="rect">
              <a:avLst/>
            </a:prstGeom>
            <a:noFill/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Incremento </a:t>
              </a:r>
            </a:p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valor industria ídem anteriores</a:t>
              </a:r>
            </a:p>
            <a:p>
              <a:pPr algn="ctr"/>
              <a:r>
                <a:rPr lang="es-ES" sz="2000" b="1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+30%</a:t>
              </a:r>
            </a:p>
          </p:txBody>
        </p:sp>
      </p:grpSp>
      <p:sp>
        <p:nvSpPr>
          <p:cNvPr id="75" name="74 CuadroTexto"/>
          <p:cNvSpPr txBox="1"/>
          <p:nvPr/>
        </p:nvSpPr>
        <p:spPr>
          <a:xfrm>
            <a:off x="365637" y="1252176"/>
            <a:ext cx="4205990" cy="4923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244 millones de contenidos 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(3 físico + 241 digital)</a:t>
            </a:r>
            <a:endParaRPr lang="es-E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 		</a:t>
            </a:r>
            <a:r>
              <a:rPr lang="es-E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801 millones de euros</a:t>
            </a:r>
            <a:endParaRPr lang="es-ES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425962" y="3893095"/>
            <a:ext cx="4205990" cy="4923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 		</a:t>
            </a: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1.043 millones de euros.</a:t>
            </a:r>
          </a:p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801 millones industria actual legal</a:t>
            </a:r>
          </a:p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242 millones de lucro cesante</a:t>
            </a:r>
          </a:p>
        </p:txBody>
      </p:sp>
    </p:spTree>
    <p:extLst>
      <p:ext uri="{BB962C8B-B14F-4D97-AF65-F5344CB8AC3E}">
        <p14:creationId xmlns:p14="http://schemas.microsoft.com/office/powerpoint/2010/main" val="154235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 noGrp="1"/>
          </p:cNvSpPr>
          <p:nvPr>
            <p:ph type="title"/>
          </p:nvPr>
        </p:nvSpPr>
        <p:spPr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592553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1 Rectángulo"/>
          <p:cNvSpPr/>
          <p:nvPr/>
        </p:nvSpPr>
        <p:spPr bwMode="gray">
          <a:xfrm>
            <a:off x="862694" y="2130244"/>
            <a:ext cx="6366688" cy="1182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GB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Evolución ventas Videojuegos vs Lucro cesante</a:t>
            </a:r>
            <a:endParaRPr lang="en-US" sz="2000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350924" y="2024553"/>
            <a:ext cx="1368000" cy="1846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2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Máximo histórico</a:t>
            </a:r>
            <a:endParaRPr lang="en-US" sz="1200" b="1" dirty="0" err="1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328217" y="4822309"/>
            <a:ext cx="8496300" cy="144462"/>
          </a:xfrm>
        </p:spPr>
        <p:txBody>
          <a:bodyPr/>
          <a:lstStyle/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Fuente: Fuente: AEVI /GFK</a:t>
            </a:r>
          </a:p>
        </p:txBody>
      </p:sp>
      <p:graphicFrame>
        <p:nvGraphicFramePr>
          <p:cNvPr id="12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195673"/>
              </p:ext>
            </p:extLst>
          </p:nvPr>
        </p:nvGraphicFramePr>
        <p:xfrm>
          <a:off x="542529" y="1400174"/>
          <a:ext cx="8067675" cy="299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277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Libros*</a:t>
            </a:r>
          </a:p>
        </p:txBody>
      </p:sp>
      <p:grpSp>
        <p:nvGrpSpPr>
          <p:cNvPr id="38" name="37 Grupo"/>
          <p:cNvGrpSpPr/>
          <p:nvPr/>
        </p:nvGrpSpPr>
        <p:grpSpPr>
          <a:xfrm>
            <a:off x="0" y="882508"/>
            <a:ext cx="9144000" cy="1052612"/>
            <a:chOff x="0" y="913573"/>
            <a:chExt cx="9144000" cy="520658"/>
          </a:xfrm>
        </p:grpSpPr>
        <p:sp>
          <p:nvSpPr>
            <p:cNvPr id="39" name="38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40" name="39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41 CuadroTexto"/>
          <p:cNvSpPr txBox="1"/>
          <p:nvPr/>
        </p:nvSpPr>
        <p:spPr>
          <a:xfrm>
            <a:off x="258112" y="912253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Situación 2017</a:t>
            </a:r>
          </a:p>
        </p:txBody>
      </p:sp>
      <p:grpSp>
        <p:nvGrpSpPr>
          <p:cNvPr id="44" name="43 Grupo"/>
          <p:cNvGrpSpPr/>
          <p:nvPr/>
        </p:nvGrpSpPr>
        <p:grpSpPr>
          <a:xfrm>
            <a:off x="0" y="3211031"/>
            <a:ext cx="9144000" cy="1605517"/>
            <a:chOff x="0" y="913573"/>
            <a:chExt cx="9144000" cy="520658"/>
          </a:xfrm>
        </p:grpSpPr>
        <p:sp>
          <p:nvSpPr>
            <p:cNvPr id="45" name="44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46" name="45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47 CuadroTexto"/>
          <p:cNvSpPr txBox="1"/>
          <p:nvPr/>
        </p:nvSpPr>
        <p:spPr>
          <a:xfrm>
            <a:off x="258112" y="3262042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Escenario sin piratería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420869" y="3573927"/>
            <a:ext cx="648970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tabLst>
                <a:tab pos="3048000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0</a:t>
            </a:r>
          </a:p>
        </p:txBody>
      </p:sp>
      <p:graphicFrame>
        <p:nvGraphicFramePr>
          <p:cNvPr id="60" name="Chart 8"/>
          <p:cNvGraphicFramePr/>
          <p:nvPr>
            <p:extLst>
              <p:ext uri="{D42A27DB-BD31-4B8C-83A1-F6EECF244321}">
                <p14:modId xmlns:p14="http://schemas.microsoft.com/office/powerpoint/2010/main" val="477704820"/>
              </p:ext>
            </p:extLst>
          </p:nvPr>
        </p:nvGraphicFramePr>
        <p:xfrm>
          <a:off x="482600" y="2195577"/>
          <a:ext cx="6743700" cy="82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1 Marcador de texto"/>
          <p:cNvSpPr txBox="1">
            <a:spLocks/>
          </p:cNvSpPr>
          <p:nvPr/>
        </p:nvSpPr>
        <p:spPr bwMode="gray">
          <a:xfrm>
            <a:off x="1571777" y="2973837"/>
            <a:ext cx="1990725" cy="144073"/>
          </a:xfrm>
          <a:prstGeom prst="rect">
            <a:avLst/>
          </a:prstGeom>
        </p:spPr>
        <p:txBody>
          <a:bodyPr vert="horz" wrap="square" lIns="0" tIns="0" rIns="0" bIns="3600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_tradnl" sz="7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Millones de euros</a:t>
            </a:r>
          </a:p>
        </p:txBody>
      </p:sp>
      <p:grpSp>
        <p:nvGrpSpPr>
          <p:cNvPr id="62" name="61 Grupo"/>
          <p:cNvGrpSpPr/>
          <p:nvPr/>
        </p:nvGrpSpPr>
        <p:grpSpPr>
          <a:xfrm>
            <a:off x="4060529" y="2653354"/>
            <a:ext cx="1149871" cy="169277"/>
            <a:chOff x="3667125" y="2766629"/>
            <a:chExt cx="1149871" cy="225701"/>
          </a:xfrm>
        </p:grpSpPr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3667125" y="2817429"/>
              <a:ext cx="76200" cy="77788"/>
            </a:xfrm>
            <a:prstGeom prst="rect">
              <a:avLst/>
            </a:prstGeom>
            <a:solidFill>
              <a:srgbClr val="00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3778250" y="2766629"/>
              <a:ext cx="1038746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VALOR INDUSTRIA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5" name="64 Grupo"/>
          <p:cNvGrpSpPr/>
          <p:nvPr/>
        </p:nvGrpSpPr>
        <p:grpSpPr>
          <a:xfrm>
            <a:off x="5671459" y="2661689"/>
            <a:ext cx="1053676" cy="169277"/>
            <a:chOff x="5278052" y="2777742"/>
            <a:chExt cx="1053676" cy="225701"/>
          </a:xfrm>
        </p:grpSpPr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5278052" y="2828542"/>
              <a:ext cx="77788" cy="77788"/>
            </a:xfrm>
            <a:prstGeom prst="rect">
              <a:avLst/>
            </a:prstGeom>
            <a:solidFill>
              <a:srgbClr val="003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7" name="Rectangle 22"/>
            <p:cNvSpPr>
              <a:spLocks noChangeArrowheads="1"/>
            </p:cNvSpPr>
            <p:nvPr/>
          </p:nvSpPr>
          <p:spPr bwMode="auto">
            <a:xfrm>
              <a:off x="5390765" y="2777742"/>
              <a:ext cx="940963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LUCRO CESANTE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8" name="67 Grupo"/>
          <p:cNvGrpSpPr/>
          <p:nvPr/>
        </p:nvGrpSpPr>
        <p:grpSpPr>
          <a:xfrm>
            <a:off x="7260059" y="2061470"/>
            <a:ext cx="1521117" cy="968019"/>
            <a:chOff x="7260059" y="2093369"/>
            <a:chExt cx="1521117" cy="968019"/>
          </a:xfrm>
        </p:grpSpPr>
        <p:grpSp>
          <p:nvGrpSpPr>
            <p:cNvPr id="69" name="68 Grupo"/>
            <p:cNvGrpSpPr/>
            <p:nvPr/>
          </p:nvGrpSpPr>
          <p:grpSpPr>
            <a:xfrm>
              <a:off x="7260059" y="2093369"/>
              <a:ext cx="1494867" cy="947542"/>
              <a:chOff x="9108315" y="1564221"/>
              <a:chExt cx="902460" cy="686444"/>
            </a:xfrm>
          </p:grpSpPr>
          <p:sp>
            <p:nvSpPr>
              <p:cNvPr id="71" name="70 Elipse"/>
              <p:cNvSpPr/>
              <p:nvPr/>
            </p:nvSpPr>
            <p:spPr>
              <a:xfrm flipH="1" flipV="1">
                <a:off x="9134392" y="1564221"/>
                <a:ext cx="876383" cy="643803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7000">
                      <a:schemeClr val="accent1"/>
                    </a:gs>
                    <a:gs pos="76000">
                      <a:srgbClr val="FFFFFF"/>
                    </a:gs>
                  </a:gsLst>
                  <a:lin ang="2700000" scaled="1"/>
                </a:gradFill>
                <a:round/>
              </a:ln>
            </p:spPr>
            <p:txBody>
              <a:bodyPr vert="horz" wrap="square" lIns="91440" tIns="45720" rIns="91440" bIns="45720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GB" kern="0">
                  <a:solidFill>
                    <a:srgbClr val="00859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72" name="71 Grupo"/>
              <p:cNvGrpSpPr/>
              <p:nvPr/>
            </p:nvGrpSpPr>
            <p:grpSpPr>
              <a:xfrm>
                <a:off x="9108315" y="1582476"/>
                <a:ext cx="886613" cy="668189"/>
                <a:chOff x="9108315" y="1582476"/>
                <a:chExt cx="886613" cy="668189"/>
              </a:xfrm>
            </p:grpSpPr>
            <p:sp>
              <p:nvSpPr>
                <p:cNvPr id="73" name="72 Elipse"/>
                <p:cNvSpPr/>
                <p:nvPr/>
              </p:nvSpPr>
              <p:spPr>
                <a:xfrm flipH="1" flipV="1">
                  <a:off x="9108315" y="1606862"/>
                  <a:ext cx="876383" cy="64380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gradFill flip="none" rotWithShape="1">
                    <a:gsLst>
                      <a:gs pos="7000">
                        <a:schemeClr val="bg2">
                          <a:lumMod val="85000"/>
                        </a:schemeClr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74" name="73 Elipse"/>
                <p:cNvSpPr/>
                <p:nvPr/>
              </p:nvSpPr>
              <p:spPr>
                <a:xfrm flipH="1" flipV="1">
                  <a:off x="9118545" y="1582476"/>
                  <a:ext cx="876383" cy="643803"/>
                </a:xfrm>
                <a:prstGeom prst="ellipse">
                  <a:avLst/>
                </a:prstGeom>
                <a:noFill/>
                <a:ln w="9525">
                  <a:gradFill flip="none" rotWithShape="1">
                    <a:gsLst>
                      <a:gs pos="7000">
                        <a:schemeClr val="accent2"/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70" name="69 Rectángulo"/>
            <p:cNvSpPr/>
            <p:nvPr/>
          </p:nvSpPr>
          <p:spPr bwMode="gray">
            <a:xfrm>
              <a:off x="7374756" y="2121629"/>
              <a:ext cx="1406420" cy="939759"/>
            </a:xfrm>
            <a:prstGeom prst="rect">
              <a:avLst/>
            </a:prstGeom>
            <a:noFill/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Incremento </a:t>
              </a:r>
            </a:p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valor industria</a:t>
              </a:r>
            </a:p>
            <a:p>
              <a:pPr algn="ctr"/>
              <a:r>
                <a:rPr lang="es-ES" sz="2000" b="1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9%</a:t>
              </a:r>
            </a:p>
          </p:txBody>
        </p:sp>
      </p:grpSp>
      <p:sp>
        <p:nvSpPr>
          <p:cNvPr id="77" name="76 CuadroTexto"/>
          <p:cNvSpPr txBox="1"/>
          <p:nvPr/>
        </p:nvSpPr>
        <p:spPr>
          <a:xfrm>
            <a:off x="482600" y="1229802"/>
            <a:ext cx="4205990" cy="4923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419 millones</a:t>
            </a:r>
          </a:p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 		</a:t>
            </a: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2.317</a:t>
            </a:r>
            <a:r>
              <a:rPr lang="es-E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millones</a:t>
            </a:r>
            <a:endParaRPr lang="es-ES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437703" y="3843767"/>
            <a:ext cx="4205990" cy="4923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 		</a:t>
            </a: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2.520 millones de euros.</a:t>
            </a:r>
          </a:p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2.317  millones industria actual legal</a:t>
            </a:r>
          </a:p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203 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millones de lucro cesante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206565" y="4654690"/>
            <a:ext cx="8496300" cy="144462"/>
          </a:xfrm>
        </p:spPr>
        <p:txBody>
          <a:bodyPr/>
          <a:lstStyle/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*No se distingue la materia</a:t>
            </a:r>
          </a:p>
        </p:txBody>
      </p:sp>
    </p:spTree>
    <p:extLst>
      <p:ext uri="{BB962C8B-B14F-4D97-AF65-F5344CB8AC3E}">
        <p14:creationId xmlns:p14="http://schemas.microsoft.com/office/powerpoint/2010/main" val="1353004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Series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0" y="882508"/>
            <a:ext cx="9144000" cy="1052612"/>
            <a:chOff x="0" y="913573"/>
            <a:chExt cx="9144000" cy="520658"/>
          </a:xfrm>
        </p:grpSpPr>
        <p:sp>
          <p:nvSpPr>
            <p:cNvPr id="38" name="37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39" name="38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258112" y="912253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Situación 2017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0" y="3211031"/>
            <a:ext cx="9144000" cy="1605517"/>
            <a:chOff x="0" y="913573"/>
            <a:chExt cx="9144000" cy="520658"/>
          </a:xfrm>
        </p:grpSpPr>
        <p:sp>
          <p:nvSpPr>
            <p:cNvPr id="44" name="43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45" name="44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6 CuadroTexto"/>
          <p:cNvSpPr txBox="1"/>
          <p:nvPr/>
        </p:nvSpPr>
        <p:spPr>
          <a:xfrm>
            <a:off x="258112" y="3262042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Escenario sin piratería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420869" y="3573927"/>
            <a:ext cx="648970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tabLst>
                <a:tab pos="3048000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0</a:t>
            </a:r>
          </a:p>
        </p:txBody>
      </p:sp>
      <p:graphicFrame>
        <p:nvGraphicFramePr>
          <p:cNvPr id="59" name="Chart 8"/>
          <p:cNvGraphicFramePr/>
          <p:nvPr>
            <p:extLst>
              <p:ext uri="{D42A27DB-BD31-4B8C-83A1-F6EECF244321}">
                <p14:modId xmlns:p14="http://schemas.microsoft.com/office/powerpoint/2010/main" val="539665711"/>
              </p:ext>
            </p:extLst>
          </p:nvPr>
        </p:nvGraphicFramePr>
        <p:xfrm>
          <a:off x="482600" y="2227477"/>
          <a:ext cx="6743700" cy="44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1 Marcador de texto"/>
          <p:cNvSpPr txBox="1">
            <a:spLocks/>
          </p:cNvSpPr>
          <p:nvPr/>
        </p:nvSpPr>
        <p:spPr bwMode="gray">
          <a:xfrm>
            <a:off x="1571777" y="3005736"/>
            <a:ext cx="1990725" cy="144073"/>
          </a:xfrm>
          <a:prstGeom prst="rect">
            <a:avLst/>
          </a:prstGeom>
        </p:spPr>
        <p:txBody>
          <a:bodyPr vert="horz" wrap="square" lIns="0" tIns="0" rIns="0" bIns="3600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_tradnl" sz="7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Millones de euros</a:t>
            </a:r>
          </a:p>
        </p:txBody>
      </p:sp>
      <p:grpSp>
        <p:nvGrpSpPr>
          <p:cNvPr id="61" name="60 Grupo"/>
          <p:cNvGrpSpPr/>
          <p:nvPr/>
        </p:nvGrpSpPr>
        <p:grpSpPr>
          <a:xfrm>
            <a:off x="3986101" y="2727783"/>
            <a:ext cx="1149871" cy="169277"/>
            <a:chOff x="3667125" y="2766629"/>
            <a:chExt cx="1149871" cy="225701"/>
          </a:xfrm>
        </p:grpSpPr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3667125" y="2817429"/>
              <a:ext cx="76200" cy="77788"/>
            </a:xfrm>
            <a:prstGeom prst="rect">
              <a:avLst/>
            </a:prstGeom>
            <a:solidFill>
              <a:srgbClr val="00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3" name="Rectangle 20"/>
            <p:cNvSpPr>
              <a:spLocks noChangeArrowheads="1"/>
            </p:cNvSpPr>
            <p:nvPr/>
          </p:nvSpPr>
          <p:spPr bwMode="auto">
            <a:xfrm>
              <a:off x="3778250" y="2766629"/>
              <a:ext cx="1038746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VALOR INDUSTRIA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4" name="63 Grupo"/>
          <p:cNvGrpSpPr/>
          <p:nvPr/>
        </p:nvGrpSpPr>
        <p:grpSpPr>
          <a:xfrm>
            <a:off x="5597031" y="2736118"/>
            <a:ext cx="1053676" cy="169277"/>
            <a:chOff x="5278052" y="2777742"/>
            <a:chExt cx="1053676" cy="225701"/>
          </a:xfrm>
        </p:grpSpPr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5278052" y="2828542"/>
              <a:ext cx="77788" cy="77788"/>
            </a:xfrm>
            <a:prstGeom prst="rect">
              <a:avLst/>
            </a:prstGeom>
            <a:solidFill>
              <a:srgbClr val="003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5390765" y="2777742"/>
              <a:ext cx="940963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LUCRO CESANTE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7" name="66 Grupo"/>
          <p:cNvGrpSpPr/>
          <p:nvPr/>
        </p:nvGrpSpPr>
        <p:grpSpPr>
          <a:xfrm>
            <a:off x="7160342" y="2093369"/>
            <a:ext cx="1740310" cy="1035755"/>
            <a:chOff x="7160342" y="2093369"/>
            <a:chExt cx="1740310" cy="1035755"/>
          </a:xfrm>
        </p:grpSpPr>
        <p:grpSp>
          <p:nvGrpSpPr>
            <p:cNvPr id="68" name="67 Grupo"/>
            <p:cNvGrpSpPr/>
            <p:nvPr/>
          </p:nvGrpSpPr>
          <p:grpSpPr>
            <a:xfrm>
              <a:off x="7260059" y="2093369"/>
              <a:ext cx="1494867" cy="947542"/>
              <a:chOff x="9108315" y="1564221"/>
              <a:chExt cx="902460" cy="686444"/>
            </a:xfrm>
          </p:grpSpPr>
          <p:sp>
            <p:nvSpPr>
              <p:cNvPr id="70" name="69 Elipse"/>
              <p:cNvSpPr/>
              <p:nvPr/>
            </p:nvSpPr>
            <p:spPr>
              <a:xfrm flipH="1" flipV="1">
                <a:off x="9134392" y="1564221"/>
                <a:ext cx="876383" cy="643803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7000">
                      <a:schemeClr val="accent1"/>
                    </a:gs>
                    <a:gs pos="76000">
                      <a:srgbClr val="FFFFFF"/>
                    </a:gs>
                  </a:gsLst>
                  <a:lin ang="2700000" scaled="1"/>
                </a:gradFill>
                <a:round/>
              </a:ln>
            </p:spPr>
            <p:txBody>
              <a:bodyPr vert="horz" wrap="square" lIns="91440" tIns="45720" rIns="91440" bIns="45720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GB" kern="0">
                  <a:solidFill>
                    <a:srgbClr val="00859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71" name="70 Grupo"/>
              <p:cNvGrpSpPr/>
              <p:nvPr/>
            </p:nvGrpSpPr>
            <p:grpSpPr>
              <a:xfrm>
                <a:off x="9108315" y="1582476"/>
                <a:ext cx="886613" cy="668189"/>
                <a:chOff x="9108315" y="1582476"/>
                <a:chExt cx="886613" cy="668189"/>
              </a:xfrm>
            </p:grpSpPr>
            <p:sp>
              <p:nvSpPr>
                <p:cNvPr id="72" name="71 Elipse"/>
                <p:cNvSpPr/>
                <p:nvPr/>
              </p:nvSpPr>
              <p:spPr>
                <a:xfrm flipH="1" flipV="1">
                  <a:off x="9108315" y="1606862"/>
                  <a:ext cx="876383" cy="64380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gradFill flip="none" rotWithShape="1">
                    <a:gsLst>
                      <a:gs pos="7000">
                        <a:schemeClr val="bg2">
                          <a:lumMod val="85000"/>
                        </a:schemeClr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73" name="72 Elipse"/>
                <p:cNvSpPr/>
                <p:nvPr/>
              </p:nvSpPr>
              <p:spPr>
                <a:xfrm flipH="1" flipV="1">
                  <a:off x="9118545" y="1582476"/>
                  <a:ext cx="876383" cy="643803"/>
                </a:xfrm>
                <a:prstGeom prst="ellipse">
                  <a:avLst/>
                </a:prstGeom>
                <a:noFill/>
                <a:ln w="9525">
                  <a:gradFill flip="none" rotWithShape="1">
                    <a:gsLst>
                      <a:gs pos="7000">
                        <a:schemeClr val="accent2"/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69" name="68 Rectángulo"/>
            <p:cNvSpPr/>
            <p:nvPr/>
          </p:nvSpPr>
          <p:spPr bwMode="gray">
            <a:xfrm>
              <a:off x="7160342" y="2121629"/>
              <a:ext cx="1740310" cy="1007495"/>
            </a:xfrm>
            <a:prstGeom prst="rect">
              <a:avLst/>
            </a:prstGeom>
            <a:noFill/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Incremento </a:t>
              </a:r>
            </a:p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valor industria</a:t>
              </a:r>
            </a:p>
            <a:p>
              <a:pPr algn="ctr"/>
              <a:r>
                <a:rPr lang="es-ES" sz="2000" b="1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+128%</a:t>
              </a: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482600" y="1244526"/>
            <a:ext cx="4205990" cy="4923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951 millones</a:t>
            </a:r>
          </a:p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 		</a:t>
            </a: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130</a:t>
            </a:r>
            <a:r>
              <a:rPr lang="es-E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millones</a:t>
            </a:r>
            <a:endParaRPr lang="es-ES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437703" y="3822501"/>
            <a:ext cx="4205990" cy="4923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 		</a:t>
            </a: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297 millones de euros.</a:t>
            </a:r>
          </a:p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130 millones industria actual legal</a:t>
            </a:r>
          </a:p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167 millones de lucro cesante</a:t>
            </a:r>
          </a:p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7784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Fútbol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0" y="882508"/>
            <a:ext cx="9144000" cy="1052612"/>
            <a:chOff x="0" y="913573"/>
            <a:chExt cx="9144000" cy="520658"/>
          </a:xfrm>
        </p:grpSpPr>
        <p:sp>
          <p:nvSpPr>
            <p:cNvPr id="38" name="37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39" name="38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258112" y="912253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Situación 2017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0" y="3211031"/>
            <a:ext cx="9144000" cy="1605517"/>
            <a:chOff x="0" y="913573"/>
            <a:chExt cx="9144000" cy="520658"/>
          </a:xfrm>
        </p:grpSpPr>
        <p:sp>
          <p:nvSpPr>
            <p:cNvPr id="44" name="43 Rectángulo"/>
            <p:cNvSpPr/>
            <p:nvPr/>
          </p:nvSpPr>
          <p:spPr bwMode="gray">
            <a:xfrm>
              <a:off x="0" y="913573"/>
              <a:ext cx="9144000" cy="520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360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>
                <a:spcBef>
                  <a:spcPts val="600"/>
                </a:spcBef>
                <a:spcAft>
                  <a:spcPts val="600"/>
                </a:spcAft>
              </a:pPr>
              <a:endParaRPr lang="es-ES" sz="1200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45" name="44 Conector recto"/>
            <p:cNvCxnSpPr/>
            <p:nvPr/>
          </p:nvCxnSpPr>
          <p:spPr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0" y="1430783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6 CuadroTexto"/>
          <p:cNvSpPr txBox="1"/>
          <p:nvPr/>
        </p:nvSpPr>
        <p:spPr>
          <a:xfrm>
            <a:off x="258112" y="3262042"/>
            <a:ext cx="3035300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s-ES"/>
            </a:defPPr>
            <a:lvl1pPr>
              <a:spcBef>
                <a:spcPts val="300"/>
              </a:spcBef>
              <a:defRPr sz="2000" b="1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8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Escenario sin piratería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420869" y="3573927"/>
            <a:ext cx="6489700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tabLst>
                <a:tab pos="3048000" algn="l"/>
              </a:tabLst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0</a:t>
            </a:r>
          </a:p>
        </p:txBody>
      </p:sp>
      <p:graphicFrame>
        <p:nvGraphicFramePr>
          <p:cNvPr id="59" name="Chart 8"/>
          <p:cNvGraphicFramePr/>
          <p:nvPr>
            <p:extLst>
              <p:ext uri="{D42A27DB-BD31-4B8C-83A1-F6EECF244321}">
                <p14:modId xmlns:p14="http://schemas.microsoft.com/office/powerpoint/2010/main" val="1199215704"/>
              </p:ext>
            </p:extLst>
          </p:nvPr>
        </p:nvGraphicFramePr>
        <p:xfrm>
          <a:off x="482600" y="2227477"/>
          <a:ext cx="6743700" cy="44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1 Marcador de texto"/>
          <p:cNvSpPr txBox="1">
            <a:spLocks/>
          </p:cNvSpPr>
          <p:nvPr/>
        </p:nvSpPr>
        <p:spPr bwMode="gray">
          <a:xfrm>
            <a:off x="1571777" y="3005736"/>
            <a:ext cx="1990725" cy="144073"/>
          </a:xfrm>
          <a:prstGeom prst="rect">
            <a:avLst/>
          </a:prstGeom>
        </p:spPr>
        <p:txBody>
          <a:bodyPr vert="horz" wrap="square" lIns="0" tIns="0" rIns="0" bIns="3600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_tradnl" sz="7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Millones de euros</a:t>
            </a:r>
          </a:p>
        </p:txBody>
      </p:sp>
      <p:grpSp>
        <p:nvGrpSpPr>
          <p:cNvPr id="61" name="60 Grupo"/>
          <p:cNvGrpSpPr/>
          <p:nvPr/>
        </p:nvGrpSpPr>
        <p:grpSpPr>
          <a:xfrm>
            <a:off x="3986101" y="2727783"/>
            <a:ext cx="1149871" cy="169277"/>
            <a:chOff x="3667125" y="2766629"/>
            <a:chExt cx="1149871" cy="225701"/>
          </a:xfrm>
        </p:grpSpPr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3667125" y="2817429"/>
              <a:ext cx="76200" cy="77788"/>
            </a:xfrm>
            <a:prstGeom prst="rect">
              <a:avLst/>
            </a:prstGeom>
            <a:solidFill>
              <a:srgbClr val="00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3" name="Rectangle 20"/>
            <p:cNvSpPr>
              <a:spLocks noChangeArrowheads="1"/>
            </p:cNvSpPr>
            <p:nvPr/>
          </p:nvSpPr>
          <p:spPr bwMode="auto">
            <a:xfrm>
              <a:off x="3778250" y="2766629"/>
              <a:ext cx="1038746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VALOR INDUSTRIA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4" name="63 Grupo"/>
          <p:cNvGrpSpPr/>
          <p:nvPr/>
        </p:nvGrpSpPr>
        <p:grpSpPr>
          <a:xfrm>
            <a:off x="5597031" y="2736118"/>
            <a:ext cx="1053676" cy="169277"/>
            <a:chOff x="5278052" y="2777742"/>
            <a:chExt cx="1053676" cy="225701"/>
          </a:xfrm>
        </p:grpSpPr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5278052" y="2828542"/>
              <a:ext cx="77788" cy="77788"/>
            </a:xfrm>
            <a:prstGeom prst="rect">
              <a:avLst/>
            </a:prstGeom>
            <a:solidFill>
              <a:srgbClr val="003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16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5390765" y="2777742"/>
              <a:ext cx="940963" cy="22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LUCRO CESANTE</a:t>
              </a:r>
              <a:endParaRPr lang="es-ES_tradnl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7" name="66 Grupo"/>
          <p:cNvGrpSpPr/>
          <p:nvPr/>
        </p:nvGrpSpPr>
        <p:grpSpPr>
          <a:xfrm>
            <a:off x="7224479" y="2093369"/>
            <a:ext cx="1530447" cy="968019"/>
            <a:chOff x="7224479" y="2093369"/>
            <a:chExt cx="1530447" cy="968019"/>
          </a:xfrm>
        </p:grpSpPr>
        <p:grpSp>
          <p:nvGrpSpPr>
            <p:cNvPr id="68" name="67 Grupo"/>
            <p:cNvGrpSpPr/>
            <p:nvPr/>
          </p:nvGrpSpPr>
          <p:grpSpPr>
            <a:xfrm>
              <a:off x="7260059" y="2093369"/>
              <a:ext cx="1494867" cy="947542"/>
              <a:chOff x="9108315" y="1564221"/>
              <a:chExt cx="902460" cy="686444"/>
            </a:xfrm>
          </p:grpSpPr>
          <p:sp>
            <p:nvSpPr>
              <p:cNvPr id="70" name="69 Elipse"/>
              <p:cNvSpPr/>
              <p:nvPr/>
            </p:nvSpPr>
            <p:spPr>
              <a:xfrm flipH="1" flipV="1">
                <a:off x="9134392" y="1564221"/>
                <a:ext cx="876383" cy="643803"/>
              </a:xfrm>
              <a:prstGeom prst="ellipse">
                <a:avLst/>
              </a:prstGeom>
              <a:noFill/>
              <a:ln w="9525">
                <a:gradFill flip="none" rotWithShape="1">
                  <a:gsLst>
                    <a:gs pos="7000">
                      <a:schemeClr val="accent1"/>
                    </a:gs>
                    <a:gs pos="76000">
                      <a:srgbClr val="FFFFFF"/>
                    </a:gs>
                  </a:gsLst>
                  <a:lin ang="2700000" scaled="1"/>
                </a:gradFill>
                <a:round/>
              </a:ln>
            </p:spPr>
            <p:txBody>
              <a:bodyPr vert="horz" wrap="square" lIns="91440" tIns="45720" rIns="91440" bIns="45720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endParaRPr lang="en-GB" kern="0">
                  <a:solidFill>
                    <a:srgbClr val="00859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71" name="70 Grupo"/>
              <p:cNvGrpSpPr/>
              <p:nvPr/>
            </p:nvGrpSpPr>
            <p:grpSpPr>
              <a:xfrm>
                <a:off x="9108315" y="1582476"/>
                <a:ext cx="886613" cy="668189"/>
                <a:chOff x="9108315" y="1582476"/>
                <a:chExt cx="886613" cy="668189"/>
              </a:xfrm>
            </p:grpSpPr>
            <p:sp>
              <p:nvSpPr>
                <p:cNvPr id="72" name="71 Elipse"/>
                <p:cNvSpPr/>
                <p:nvPr/>
              </p:nvSpPr>
              <p:spPr>
                <a:xfrm flipH="1" flipV="1">
                  <a:off x="9108315" y="1606862"/>
                  <a:ext cx="876383" cy="64380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gradFill flip="none" rotWithShape="1">
                    <a:gsLst>
                      <a:gs pos="7000">
                        <a:schemeClr val="bg2">
                          <a:lumMod val="85000"/>
                        </a:schemeClr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73" name="72 Elipse"/>
                <p:cNvSpPr/>
                <p:nvPr/>
              </p:nvSpPr>
              <p:spPr>
                <a:xfrm flipH="1" flipV="1">
                  <a:off x="9118545" y="1582476"/>
                  <a:ext cx="876383" cy="643803"/>
                </a:xfrm>
                <a:prstGeom prst="ellipse">
                  <a:avLst/>
                </a:prstGeom>
                <a:noFill/>
                <a:ln w="9525">
                  <a:gradFill flip="none" rotWithShape="1">
                    <a:gsLst>
                      <a:gs pos="7000">
                        <a:schemeClr val="accent2"/>
                      </a:gs>
                      <a:gs pos="76000">
                        <a:srgbClr val="FFFFFF"/>
                      </a:gs>
                    </a:gsLst>
                    <a:lin ang="2700000" scaled="1"/>
                  </a:gradFill>
                  <a:round/>
                </a:ln>
              </p:spPr>
              <p:txBody>
                <a:bodyPr vert="horz" wrap="square" lIns="91440" tIns="45720" rIns="91440" bIns="45720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kern="0">
                    <a:solidFill>
                      <a:srgbClr val="00859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69" name="68 Rectángulo"/>
            <p:cNvSpPr/>
            <p:nvPr/>
          </p:nvSpPr>
          <p:spPr bwMode="gray">
            <a:xfrm>
              <a:off x="7224479" y="2121629"/>
              <a:ext cx="1403289" cy="939759"/>
            </a:xfrm>
            <a:prstGeom prst="rect">
              <a:avLst/>
            </a:prstGeom>
            <a:noFill/>
            <a:ln/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Incremento </a:t>
              </a:r>
            </a:p>
            <a:p>
              <a:pPr algn="ctr"/>
              <a:r>
                <a:rPr lang="es-ES" sz="1200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valor industria</a:t>
              </a:r>
            </a:p>
            <a:p>
              <a:pPr algn="ctr"/>
              <a:r>
                <a:rPr lang="es-ES" sz="2000" b="1" dirty="0">
                  <a:solidFill>
                    <a:srgbClr val="264283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+26%</a:t>
              </a: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482600" y="1251068"/>
            <a:ext cx="4205990" cy="4923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PIRATEADOS: 	113 millones de partidos</a:t>
            </a:r>
          </a:p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 		</a:t>
            </a: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1100</a:t>
            </a:r>
            <a:r>
              <a:rPr lang="es-ES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millones</a:t>
            </a:r>
            <a:endParaRPr lang="es-ES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427070" y="3865033"/>
            <a:ext cx="4205990" cy="4923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INDUSTRIA: 		</a:t>
            </a: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1.385 millones de euros.</a:t>
            </a:r>
          </a:p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1100 millones industria actual legal</a:t>
            </a:r>
          </a:p>
          <a:p>
            <a:pPr>
              <a:spcBef>
                <a:spcPts val="300"/>
              </a:spcBef>
            </a:pPr>
            <a:r>
              <a:rPr lang="es-E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</a:t>
            </a: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285 millones de lucro cesante</a:t>
            </a:r>
          </a:p>
          <a:p>
            <a:pPr>
              <a:spcBef>
                <a:spcPts val="300"/>
              </a:spcBef>
            </a:pPr>
            <a:r>
              <a:rPr lang="es-ES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85284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de la industria + lucro cesante</a:t>
            </a:r>
          </a:p>
        </p:txBody>
      </p:sp>
      <p:graphicFrame>
        <p:nvGraphicFramePr>
          <p:cNvPr id="97" name="9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0063"/>
              </p:ext>
            </p:extLst>
          </p:nvPr>
        </p:nvGraphicFramePr>
        <p:xfrm>
          <a:off x="531032" y="1095147"/>
          <a:ext cx="869128" cy="3455583"/>
        </p:xfrm>
        <a:graphic>
          <a:graphicData uri="http://schemas.openxmlformats.org/drawingml/2006/table">
            <a:tbl>
              <a:tblPr/>
              <a:tblGrid>
                <a:gridCol w="869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87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Físico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7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Digital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7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Físico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Digital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Físico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Digital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Físico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Digital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Físico</a:t>
                      </a:r>
                      <a:r>
                        <a:rPr lang="es-ES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+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Digital</a:t>
                      </a:r>
                      <a:endParaRPr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Físico</a:t>
                      </a:r>
                      <a:r>
                        <a:rPr lang="es-ES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+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es-ES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Digital</a:t>
                      </a:r>
                      <a:endParaRPr lang="es-E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8" name="1 Marcador de texto"/>
          <p:cNvSpPr txBox="1">
            <a:spLocks/>
          </p:cNvSpPr>
          <p:nvPr/>
        </p:nvSpPr>
        <p:spPr bwMode="gray">
          <a:xfrm>
            <a:off x="317372" y="4724263"/>
            <a:ext cx="1697954" cy="159462"/>
          </a:xfrm>
          <a:prstGeom prst="rect">
            <a:avLst/>
          </a:prstGeom>
        </p:spPr>
        <p:txBody>
          <a:bodyPr vert="horz" wrap="square" lIns="0" tIns="0" rIns="0" bIns="3600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s-ES_tradnl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Millones de euros</a:t>
            </a:r>
          </a:p>
        </p:txBody>
      </p:sp>
      <p:pic>
        <p:nvPicPr>
          <p:cNvPr id="99" name="Picture 29" descr="C:\David_Conde\Iconos para present\Iconos PowerPoints\Para nuevo catalogo\Para incorporar\Imagen15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78" y="2677576"/>
            <a:ext cx="324000" cy="29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Freeform 57"/>
          <p:cNvSpPr>
            <a:spLocks/>
          </p:cNvSpPr>
          <p:nvPr/>
        </p:nvSpPr>
        <p:spPr bwMode="auto">
          <a:xfrm>
            <a:off x="479458" y="1239022"/>
            <a:ext cx="252000" cy="324000"/>
          </a:xfrm>
          <a:custGeom>
            <a:avLst/>
            <a:gdLst>
              <a:gd name="T0" fmla="*/ 330 w 332"/>
              <a:gd name="T1" fmla="*/ 0 h 460"/>
              <a:gd name="T2" fmla="*/ 330 w 332"/>
              <a:gd name="T3" fmla="*/ 0 h 460"/>
              <a:gd name="T4" fmla="*/ 112 w 332"/>
              <a:gd name="T5" fmla="*/ 93 h 460"/>
              <a:gd name="T6" fmla="*/ 112 w 332"/>
              <a:gd name="T7" fmla="*/ 321 h 460"/>
              <a:gd name="T8" fmla="*/ 12 w 332"/>
              <a:gd name="T9" fmla="*/ 397 h 460"/>
              <a:gd name="T10" fmla="*/ 143 w 332"/>
              <a:gd name="T11" fmla="*/ 382 h 460"/>
              <a:gd name="T12" fmla="*/ 143 w 332"/>
              <a:gd name="T13" fmla="*/ 330 h 460"/>
              <a:gd name="T14" fmla="*/ 143 w 332"/>
              <a:gd name="T15" fmla="*/ 150 h 460"/>
              <a:gd name="T16" fmla="*/ 299 w 332"/>
              <a:gd name="T17" fmla="*/ 86 h 460"/>
              <a:gd name="T18" fmla="*/ 299 w 332"/>
              <a:gd name="T19" fmla="*/ 248 h 460"/>
              <a:gd name="T20" fmla="*/ 197 w 332"/>
              <a:gd name="T21" fmla="*/ 298 h 460"/>
              <a:gd name="T22" fmla="*/ 208 w 332"/>
              <a:gd name="T23" fmla="*/ 344 h 460"/>
              <a:gd name="T24" fmla="*/ 327 w 332"/>
              <a:gd name="T25" fmla="*/ 313 h 460"/>
              <a:gd name="T26" fmla="*/ 330 w 332"/>
              <a:gd name="T27" fmla="*/ 256 h 460"/>
              <a:gd name="T28" fmla="*/ 330 w 332"/>
              <a:gd name="T29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460">
                <a:moveTo>
                  <a:pt x="330" y="0"/>
                </a:moveTo>
                <a:cubicBezTo>
                  <a:pt x="330" y="0"/>
                  <a:pt x="330" y="0"/>
                  <a:pt x="330" y="0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12" y="169"/>
                  <a:pt x="112" y="245"/>
                  <a:pt x="112" y="321"/>
                </a:cubicBezTo>
                <a:cubicBezTo>
                  <a:pt x="54" y="305"/>
                  <a:pt x="0" y="348"/>
                  <a:pt x="12" y="397"/>
                </a:cubicBezTo>
                <a:cubicBezTo>
                  <a:pt x="27" y="460"/>
                  <a:pt x="130" y="440"/>
                  <a:pt x="143" y="382"/>
                </a:cubicBezTo>
                <a:cubicBezTo>
                  <a:pt x="148" y="357"/>
                  <a:pt x="143" y="347"/>
                  <a:pt x="143" y="330"/>
                </a:cubicBezTo>
                <a:cubicBezTo>
                  <a:pt x="143" y="291"/>
                  <a:pt x="143" y="189"/>
                  <a:pt x="143" y="150"/>
                </a:cubicBezTo>
                <a:cubicBezTo>
                  <a:pt x="203" y="125"/>
                  <a:pt x="242" y="109"/>
                  <a:pt x="299" y="86"/>
                </a:cubicBezTo>
                <a:cubicBezTo>
                  <a:pt x="299" y="140"/>
                  <a:pt x="299" y="194"/>
                  <a:pt x="299" y="248"/>
                </a:cubicBezTo>
                <a:cubicBezTo>
                  <a:pt x="251" y="234"/>
                  <a:pt x="204" y="260"/>
                  <a:pt x="197" y="298"/>
                </a:cubicBezTo>
                <a:cubicBezTo>
                  <a:pt x="194" y="318"/>
                  <a:pt x="201" y="336"/>
                  <a:pt x="208" y="344"/>
                </a:cubicBezTo>
                <a:cubicBezTo>
                  <a:pt x="243" y="384"/>
                  <a:pt x="314" y="355"/>
                  <a:pt x="327" y="313"/>
                </a:cubicBezTo>
                <a:cubicBezTo>
                  <a:pt x="332" y="295"/>
                  <a:pt x="330" y="283"/>
                  <a:pt x="330" y="256"/>
                </a:cubicBezTo>
                <a:cubicBezTo>
                  <a:pt x="330" y="176"/>
                  <a:pt x="330" y="76"/>
                  <a:pt x="33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1" name="Freeform 37"/>
          <p:cNvSpPr>
            <a:spLocks noEditPoints="1"/>
          </p:cNvSpPr>
          <p:nvPr/>
        </p:nvSpPr>
        <p:spPr bwMode="auto">
          <a:xfrm>
            <a:off x="457814" y="1978539"/>
            <a:ext cx="324000" cy="252000"/>
          </a:xfrm>
          <a:custGeom>
            <a:avLst/>
            <a:gdLst>
              <a:gd name="T0" fmla="*/ 255 w 400"/>
              <a:gd name="T1" fmla="*/ 0 h 339"/>
              <a:gd name="T2" fmla="*/ 173 w 400"/>
              <a:gd name="T3" fmla="*/ 63 h 339"/>
              <a:gd name="T4" fmla="*/ 92 w 400"/>
              <a:gd name="T5" fmla="*/ 0 h 339"/>
              <a:gd name="T6" fmla="*/ 8 w 400"/>
              <a:gd name="T7" fmla="*/ 84 h 339"/>
              <a:gd name="T8" fmla="*/ 92 w 400"/>
              <a:gd name="T9" fmla="*/ 168 h 339"/>
              <a:gd name="T10" fmla="*/ 173 w 400"/>
              <a:gd name="T11" fmla="*/ 105 h 339"/>
              <a:gd name="T12" fmla="*/ 255 w 400"/>
              <a:gd name="T13" fmla="*/ 168 h 339"/>
              <a:gd name="T14" fmla="*/ 339 w 400"/>
              <a:gd name="T15" fmla="*/ 84 h 339"/>
              <a:gd name="T16" fmla="*/ 255 w 400"/>
              <a:gd name="T17" fmla="*/ 0 h 339"/>
              <a:gd name="T18" fmla="*/ 92 w 400"/>
              <a:gd name="T19" fmla="*/ 106 h 339"/>
              <a:gd name="T20" fmla="*/ 70 w 400"/>
              <a:gd name="T21" fmla="*/ 84 h 339"/>
              <a:gd name="T22" fmla="*/ 92 w 400"/>
              <a:gd name="T23" fmla="*/ 62 h 339"/>
              <a:gd name="T24" fmla="*/ 114 w 400"/>
              <a:gd name="T25" fmla="*/ 84 h 339"/>
              <a:gd name="T26" fmla="*/ 92 w 400"/>
              <a:gd name="T27" fmla="*/ 106 h 339"/>
              <a:gd name="T28" fmla="*/ 255 w 400"/>
              <a:gd name="T29" fmla="*/ 106 h 339"/>
              <a:gd name="T30" fmla="*/ 233 w 400"/>
              <a:gd name="T31" fmla="*/ 84 h 339"/>
              <a:gd name="T32" fmla="*/ 255 w 400"/>
              <a:gd name="T33" fmla="*/ 62 h 339"/>
              <a:gd name="T34" fmla="*/ 276 w 400"/>
              <a:gd name="T35" fmla="*/ 84 h 339"/>
              <a:gd name="T36" fmla="*/ 255 w 400"/>
              <a:gd name="T37" fmla="*/ 106 h 339"/>
              <a:gd name="T38" fmla="*/ 313 w 400"/>
              <a:gd name="T39" fmla="*/ 200 h 339"/>
              <a:gd name="T40" fmla="*/ 313 w 400"/>
              <a:gd name="T41" fmla="*/ 310 h 339"/>
              <a:gd name="T42" fmla="*/ 290 w 400"/>
              <a:gd name="T43" fmla="*/ 333 h 339"/>
              <a:gd name="T44" fmla="*/ 56 w 400"/>
              <a:gd name="T45" fmla="*/ 333 h 339"/>
              <a:gd name="T46" fmla="*/ 34 w 400"/>
              <a:gd name="T47" fmla="*/ 310 h 339"/>
              <a:gd name="T48" fmla="*/ 34 w 400"/>
              <a:gd name="T49" fmla="*/ 290 h 339"/>
              <a:gd name="T50" fmla="*/ 0 w 400"/>
              <a:gd name="T51" fmla="*/ 255 h 339"/>
              <a:gd name="T52" fmla="*/ 34 w 400"/>
              <a:gd name="T53" fmla="*/ 220 h 339"/>
              <a:gd name="T54" fmla="*/ 34 w 400"/>
              <a:gd name="T55" fmla="*/ 200 h 339"/>
              <a:gd name="T56" fmla="*/ 56 w 400"/>
              <a:gd name="T57" fmla="*/ 177 h 339"/>
              <a:gd name="T58" fmla="*/ 290 w 400"/>
              <a:gd name="T59" fmla="*/ 177 h 339"/>
              <a:gd name="T60" fmla="*/ 313 w 400"/>
              <a:gd name="T61" fmla="*/ 200 h 339"/>
              <a:gd name="T62" fmla="*/ 400 w 400"/>
              <a:gd name="T63" fmla="*/ 171 h 339"/>
              <a:gd name="T64" fmla="*/ 400 w 400"/>
              <a:gd name="T65" fmla="*/ 339 h 339"/>
              <a:gd name="T66" fmla="*/ 329 w 400"/>
              <a:gd name="T67" fmla="*/ 294 h 339"/>
              <a:gd name="T68" fmla="*/ 329 w 400"/>
              <a:gd name="T69" fmla="*/ 216 h 339"/>
              <a:gd name="T70" fmla="*/ 400 w 400"/>
              <a:gd name="T71" fmla="*/ 17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39">
                <a:moveTo>
                  <a:pt x="255" y="0"/>
                </a:moveTo>
                <a:cubicBezTo>
                  <a:pt x="215" y="0"/>
                  <a:pt x="183" y="27"/>
                  <a:pt x="173" y="63"/>
                </a:cubicBezTo>
                <a:cubicBezTo>
                  <a:pt x="164" y="27"/>
                  <a:pt x="131" y="0"/>
                  <a:pt x="92" y="0"/>
                </a:cubicBezTo>
                <a:cubicBezTo>
                  <a:pt x="46" y="0"/>
                  <a:pt x="8" y="38"/>
                  <a:pt x="8" y="84"/>
                </a:cubicBezTo>
                <a:cubicBezTo>
                  <a:pt x="8" y="131"/>
                  <a:pt x="46" y="168"/>
                  <a:pt x="92" y="168"/>
                </a:cubicBezTo>
                <a:cubicBezTo>
                  <a:pt x="131" y="168"/>
                  <a:pt x="164" y="141"/>
                  <a:pt x="173" y="105"/>
                </a:cubicBezTo>
                <a:cubicBezTo>
                  <a:pt x="183" y="141"/>
                  <a:pt x="215" y="168"/>
                  <a:pt x="255" y="168"/>
                </a:cubicBezTo>
                <a:cubicBezTo>
                  <a:pt x="301" y="168"/>
                  <a:pt x="339" y="131"/>
                  <a:pt x="339" y="84"/>
                </a:cubicBezTo>
                <a:cubicBezTo>
                  <a:pt x="339" y="38"/>
                  <a:pt x="301" y="0"/>
                  <a:pt x="255" y="0"/>
                </a:cubicBezTo>
                <a:close/>
                <a:moveTo>
                  <a:pt x="92" y="106"/>
                </a:moveTo>
                <a:cubicBezTo>
                  <a:pt x="80" y="106"/>
                  <a:pt x="70" y="96"/>
                  <a:pt x="70" y="84"/>
                </a:cubicBezTo>
                <a:cubicBezTo>
                  <a:pt x="70" y="72"/>
                  <a:pt x="80" y="62"/>
                  <a:pt x="92" y="62"/>
                </a:cubicBezTo>
                <a:cubicBezTo>
                  <a:pt x="104" y="62"/>
                  <a:pt x="114" y="72"/>
                  <a:pt x="114" y="84"/>
                </a:cubicBezTo>
                <a:cubicBezTo>
                  <a:pt x="114" y="96"/>
                  <a:pt x="104" y="106"/>
                  <a:pt x="92" y="106"/>
                </a:cubicBezTo>
                <a:close/>
                <a:moveTo>
                  <a:pt x="255" y="106"/>
                </a:moveTo>
                <a:cubicBezTo>
                  <a:pt x="243" y="106"/>
                  <a:pt x="233" y="96"/>
                  <a:pt x="233" y="84"/>
                </a:cubicBezTo>
                <a:cubicBezTo>
                  <a:pt x="233" y="72"/>
                  <a:pt x="243" y="62"/>
                  <a:pt x="255" y="62"/>
                </a:cubicBezTo>
                <a:cubicBezTo>
                  <a:pt x="267" y="62"/>
                  <a:pt x="276" y="72"/>
                  <a:pt x="276" y="84"/>
                </a:cubicBezTo>
                <a:cubicBezTo>
                  <a:pt x="276" y="96"/>
                  <a:pt x="267" y="106"/>
                  <a:pt x="255" y="106"/>
                </a:cubicBezTo>
                <a:close/>
                <a:moveTo>
                  <a:pt x="313" y="200"/>
                </a:moveTo>
                <a:cubicBezTo>
                  <a:pt x="313" y="310"/>
                  <a:pt x="313" y="310"/>
                  <a:pt x="313" y="310"/>
                </a:cubicBezTo>
                <a:cubicBezTo>
                  <a:pt x="313" y="323"/>
                  <a:pt x="303" y="333"/>
                  <a:pt x="290" y="333"/>
                </a:cubicBezTo>
                <a:cubicBezTo>
                  <a:pt x="56" y="333"/>
                  <a:pt x="56" y="333"/>
                  <a:pt x="56" y="333"/>
                </a:cubicBezTo>
                <a:cubicBezTo>
                  <a:pt x="44" y="333"/>
                  <a:pt x="34" y="323"/>
                  <a:pt x="34" y="310"/>
                </a:cubicBezTo>
                <a:cubicBezTo>
                  <a:pt x="34" y="290"/>
                  <a:pt x="34" y="290"/>
                  <a:pt x="34" y="290"/>
                </a:cubicBezTo>
                <a:cubicBezTo>
                  <a:pt x="15" y="289"/>
                  <a:pt x="0" y="274"/>
                  <a:pt x="0" y="255"/>
                </a:cubicBezTo>
                <a:cubicBezTo>
                  <a:pt x="0" y="236"/>
                  <a:pt x="15" y="221"/>
                  <a:pt x="34" y="220"/>
                </a:cubicBezTo>
                <a:cubicBezTo>
                  <a:pt x="34" y="200"/>
                  <a:pt x="34" y="200"/>
                  <a:pt x="34" y="200"/>
                </a:cubicBezTo>
                <a:cubicBezTo>
                  <a:pt x="34" y="187"/>
                  <a:pt x="44" y="177"/>
                  <a:pt x="56" y="177"/>
                </a:cubicBezTo>
                <a:cubicBezTo>
                  <a:pt x="290" y="177"/>
                  <a:pt x="290" y="177"/>
                  <a:pt x="290" y="177"/>
                </a:cubicBezTo>
                <a:cubicBezTo>
                  <a:pt x="303" y="177"/>
                  <a:pt x="313" y="187"/>
                  <a:pt x="313" y="200"/>
                </a:cubicBezTo>
                <a:close/>
                <a:moveTo>
                  <a:pt x="400" y="171"/>
                </a:moveTo>
                <a:cubicBezTo>
                  <a:pt x="400" y="339"/>
                  <a:pt x="400" y="339"/>
                  <a:pt x="400" y="339"/>
                </a:cubicBezTo>
                <a:cubicBezTo>
                  <a:pt x="329" y="294"/>
                  <a:pt x="329" y="294"/>
                  <a:pt x="329" y="294"/>
                </a:cubicBezTo>
                <a:cubicBezTo>
                  <a:pt x="329" y="216"/>
                  <a:pt x="329" y="216"/>
                  <a:pt x="329" y="216"/>
                </a:cubicBezTo>
                <a:lnTo>
                  <a:pt x="400" y="17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5" name="Freeform 6"/>
          <p:cNvSpPr>
            <a:spLocks noChangeAspect="1" noEditPoints="1"/>
          </p:cNvSpPr>
          <p:nvPr/>
        </p:nvSpPr>
        <p:spPr bwMode="auto">
          <a:xfrm>
            <a:off x="403679" y="3412463"/>
            <a:ext cx="396000" cy="220652"/>
          </a:xfrm>
          <a:custGeom>
            <a:avLst/>
            <a:gdLst>
              <a:gd name="T0" fmla="*/ 269 w 400"/>
              <a:gd name="T1" fmla="*/ 5 h 223"/>
              <a:gd name="T2" fmla="*/ 268 w 400"/>
              <a:gd name="T3" fmla="*/ 4 h 223"/>
              <a:gd name="T4" fmla="*/ 267 w 400"/>
              <a:gd name="T5" fmla="*/ 4 h 223"/>
              <a:gd name="T6" fmla="*/ 227 w 400"/>
              <a:gd name="T7" fmla="*/ 0 h 223"/>
              <a:gd name="T8" fmla="*/ 148 w 400"/>
              <a:gd name="T9" fmla="*/ 25 h 223"/>
              <a:gd name="T10" fmla="*/ 145 w 400"/>
              <a:gd name="T11" fmla="*/ 25 h 223"/>
              <a:gd name="T12" fmla="*/ 107 w 400"/>
              <a:gd name="T13" fmla="*/ 20 h 223"/>
              <a:gd name="T14" fmla="*/ 17 w 400"/>
              <a:gd name="T15" fmla="*/ 53 h 223"/>
              <a:gd name="T16" fmla="*/ 1 w 400"/>
              <a:gd name="T17" fmla="*/ 86 h 223"/>
              <a:gd name="T18" fmla="*/ 0 w 400"/>
              <a:gd name="T19" fmla="*/ 88 h 223"/>
              <a:gd name="T20" fmla="*/ 79 w 400"/>
              <a:gd name="T21" fmla="*/ 223 h 223"/>
              <a:gd name="T22" fmla="*/ 85 w 400"/>
              <a:gd name="T23" fmla="*/ 219 h 223"/>
              <a:gd name="T24" fmla="*/ 236 w 400"/>
              <a:gd name="T25" fmla="*/ 175 h 223"/>
              <a:gd name="T26" fmla="*/ 255 w 400"/>
              <a:gd name="T27" fmla="*/ 175 h 223"/>
              <a:gd name="T28" fmla="*/ 258 w 400"/>
              <a:gd name="T29" fmla="*/ 176 h 223"/>
              <a:gd name="T30" fmla="*/ 259 w 400"/>
              <a:gd name="T31" fmla="*/ 174 h 223"/>
              <a:gd name="T32" fmla="*/ 373 w 400"/>
              <a:gd name="T33" fmla="*/ 135 h 223"/>
              <a:gd name="T34" fmla="*/ 393 w 400"/>
              <a:gd name="T35" fmla="*/ 136 h 223"/>
              <a:gd name="T36" fmla="*/ 400 w 400"/>
              <a:gd name="T37" fmla="*/ 138 h 223"/>
              <a:gd name="T38" fmla="*/ 400 w 400"/>
              <a:gd name="T39" fmla="*/ 93 h 223"/>
              <a:gd name="T40" fmla="*/ 269 w 400"/>
              <a:gd name="T41" fmla="*/ 5 h 223"/>
              <a:gd name="T42" fmla="*/ 263 w 400"/>
              <a:gd name="T43" fmla="*/ 16 h 223"/>
              <a:gd name="T44" fmla="*/ 372 w 400"/>
              <a:gd name="T45" fmla="*/ 89 h 223"/>
              <a:gd name="T46" fmla="*/ 245 w 400"/>
              <a:gd name="T47" fmla="*/ 123 h 223"/>
              <a:gd name="T48" fmla="*/ 158 w 400"/>
              <a:gd name="T49" fmla="*/ 32 h 223"/>
              <a:gd name="T50" fmla="*/ 227 w 400"/>
              <a:gd name="T51" fmla="*/ 13 h 223"/>
              <a:gd name="T52" fmla="*/ 263 w 400"/>
              <a:gd name="T53" fmla="*/ 16 h 223"/>
              <a:gd name="T54" fmla="*/ 143 w 400"/>
              <a:gd name="T55" fmla="*/ 37 h 223"/>
              <a:gd name="T56" fmla="*/ 146 w 400"/>
              <a:gd name="T57" fmla="*/ 38 h 223"/>
              <a:gd name="T58" fmla="*/ 230 w 400"/>
              <a:gd name="T59" fmla="*/ 125 h 223"/>
              <a:gd name="T60" fmla="*/ 92 w 400"/>
              <a:gd name="T61" fmla="*/ 162 h 223"/>
              <a:gd name="T62" fmla="*/ 29 w 400"/>
              <a:gd name="T63" fmla="*/ 59 h 223"/>
              <a:gd name="T64" fmla="*/ 107 w 400"/>
              <a:gd name="T65" fmla="*/ 32 h 223"/>
              <a:gd name="T66" fmla="*/ 143 w 400"/>
              <a:gd name="T67" fmla="*/ 37 h 223"/>
              <a:gd name="T68" fmla="*/ 20 w 400"/>
              <a:gd name="T69" fmla="*/ 69 h 223"/>
              <a:gd name="T70" fmla="*/ 84 w 400"/>
              <a:gd name="T71" fmla="*/ 172 h 223"/>
              <a:gd name="T72" fmla="*/ 78 w 400"/>
              <a:gd name="T73" fmla="*/ 197 h 223"/>
              <a:gd name="T74" fmla="*/ 13 w 400"/>
              <a:gd name="T75" fmla="*/ 87 h 223"/>
              <a:gd name="T76" fmla="*/ 20 w 400"/>
              <a:gd name="T77" fmla="*/ 69 h 223"/>
              <a:gd name="T78" fmla="*/ 373 w 400"/>
              <a:gd name="T79" fmla="*/ 123 h 223"/>
              <a:gd name="T80" fmla="*/ 254 w 400"/>
              <a:gd name="T81" fmla="*/ 163 h 223"/>
              <a:gd name="T82" fmla="*/ 236 w 400"/>
              <a:gd name="T83" fmla="*/ 162 h 223"/>
              <a:gd name="T84" fmla="*/ 90 w 400"/>
              <a:gd name="T85" fmla="*/ 202 h 223"/>
              <a:gd name="T86" fmla="*/ 96 w 400"/>
              <a:gd name="T87" fmla="*/ 175 h 223"/>
              <a:gd name="T88" fmla="*/ 245 w 400"/>
              <a:gd name="T89" fmla="*/ 138 h 223"/>
              <a:gd name="T90" fmla="*/ 247 w 400"/>
              <a:gd name="T91" fmla="*/ 138 h 223"/>
              <a:gd name="T92" fmla="*/ 249 w 400"/>
              <a:gd name="T93" fmla="*/ 136 h 223"/>
              <a:gd name="T94" fmla="*/ 388 w 400"/>
              <a:gd name="T95" fmla="*/ 101 h 223"/>
              <a:gd name="T96" fmla="*/ 388 w 400"/>
              <a:gd name="T97" fmla="*/ 123 h 223"/>
              <a:gd name="T98" fmla="*/ 373 w 400"/>
              <a:gd name="T99" fmla="*/ 1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0" h="223">
                <a:moveTo>
                  <a:pt x="269" y="5"/>
                </a:moveTo>
                <a:cubicBezTo>
                  <a:pt x="268" y="4"/>
                  <a:pt x="268" y="4"/>
                  <a:pt x="268" y="4"/>
                </a:cubicBezTo>
                <a:cubicBezTo>
                  <a:pt x="267" y="4"/>
                  <a:pt x="267" y="4"/>
                  <a:pt x="267" y="4"/>
                </a:cubicBezTo>
                <a:cubicBezTo>
                  <a:pt x="266" y="4"/>
                  <a:pt x="249" y="0"/>
                  <a:pt x="227" y="0"/>
                </a:cubicBezTo>
                <a:cubicBezTo>
                  <a:pt x="203" y="0"/>
                  <a:pt x="170" y="5"/>
                  <a:pt x="148" y="25"/>
                </a:cubicBezTo>
                <a:cubicBezTo>
                  <a:pt x="147" y="25"/>
                  <a:pt x="146" y="25"/>
                  <a:pt x="145" y="25"/>
                </a:cubicBezTo>
                <a:cubicBezTo>
                  <a:pt x="137" y="23"/>
                  <a:pt x="123" y="20"/>
                  <a:pt x="107" y="20"/>
                </a:cubicBezTo>
                <a:cubicBezTo>
                  <a:pt x="75" y="20"/>
                  <a:pt x="45" y="31"/>
                  <a:pt x="17" y="53"/>
                </a:cubicBezTo>
                <a:cubicBezTo>
                  <a:pt x="9" y="59"/>
                  <a:pt x="3" y="79"/>
                  <a:pt x="1" y="86"/>
                </a:cubicBezTo>
                <a:cubicBezTo>
                  <a:pt x="0" y="88"/>
                  <a:pt x="0" y="88"/>
                  <a:pt x="0" y="88"/>
                </a:cubicBezTo>
                <a:cubicBezTo>
                  <a:pt x="79" y="223"/>
                  <a:pt x="79" y="223"/>
                  <a:pt x="79" y="223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85" y="219"/>
                  <a:pt x="155" y="175"/>
                  <a:pt x="236" y="175"/>
                </a:cubicBezTo>
                <a:cubicBezTo>
                  <a:pt x="242" y="175"/>
                  <a:pt x="249" y="175"/>
                  <a:pt x="255" y="175"/>
                </a:cubicBezTo>
                <a:cubicBezTo>
                  <a:pt x="258" y="176"/>
                  <a:pt x="258" y="176"/>
                  <a:pt x="258" y="176"/>
                </a:cubicBezTo>
                <a:cubicBezTo>
                  <a:pt x="259" y="174"/>
                  <a:pt x="259" y="174"/>
                  <a:pt x="259" y="174"/>
                </a:cubicBezTo>
                <a:cubicBezTo>
                  <a:pt x="305" y="140"/>
                  <a:pt x="350" y="135"/>
                  <a:pt x="373" y="135"/>
                </a:cubicBezTo>
                <a:cubicBezTo>
                  <a:pt x="385" y="135"/>
                  <a:pt x="392" y="136"/>
                  <a:pt x="393" y="136"/>
                </a:cubicBezTo>
                <a:cubicBezTo>
                  <a:pt x="400" y="138"/>
                  <a:pt x="400" y="138"/>
                  <a:pt x="400" y="138"/>
                </a:cubicBezTo>
                <a:cubicBezTo>
                  <a:pt x="400" y="93"/>
                  <a:pt x="400" y="93"/>
                  <a:pt x="400" y="93"/>
                </a:cubicBezTo>
                <a:lnTo>
                  <a:pt x="269" y="5"/>
                </a:lnTo>
                <a:close/>
                <a:moveTo>
                  <a:pt x="263" y="16"/>
                </a:moveTo>
                <a:cubicBezTo>
                  <a:pt x="372" y="89"/>
                  <a:pt x="372" y="89"/>
                  <a:pt x="372" y="89"/>
                </a:cubicBezTo>
                <a:cubicBezTo>
                  <a:pt x="341" y="89"/>
                  <a:pt x="282" y="93"/>
                  <a:pt x="245" y="123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78" y="16"/>
                  <a:pt x="206" y="13"/>
                  <a:pt x="227" y="13"/>
                </a:cubicBezTo>
                <a:cubicBezTo>
                  <a:pt x="245" y="13"/>
                  <a:pt x="259" y="15"/>
                  <a:pt x="263" y="16"/>
                </a:cubicBezTo>
                <a:close/>
                <a:moveTo>
                  <a:pt x="143" y="37"/>
                </a:moveTo>
                <a:cubicBezTo>
                  <a:pt x="144" y="37"/>
                  <a:pt x="145" y="37"/>
                  <a:pt x="146" y="38"/>
                </a:cubicBezTo>
                <a:cubicBezTo>
                  <a:pt x="230" y="125"/>
                  <a:pt x="230" y="125"/>
                  <a:pt x="230" y="125"/>
                </a:cubicBezTo>
                <a:cubicBezTo>
                  <a:pt x="156" y="126"/>
                  <a:pt x="108" y="152"/>
                  <a:pt x="92" y="162"/>
                </a:cubicBezTo>
                <a:cubicBezTo>
                  <a:pt x="29" y="59"/>
                  <a:pt x="29" y="59"/>
                  <a:pt x="29" y="59"/>
                </a:cubicBezTo>
                <a:cubicBezTo>
                  <a:pt x="54" y="41"/>
                  <a:pt x="80" y="32"/>
                  <a:pt x="107" y="32"/>
                </a:cubicBezTo>
                <a:cubicBezTo>
                  <a:pt x="122" y="32"/>
                  <a:pt x="134" y="35"/>
                  <a:pt x="143" y="37"/>
                </a:cubicBezTo>
                <a:close/>
                <a:moveTo>
                  <a:pt x="20" y="69"/>
                </a:moveTo>
                <a:cubicBezTo>
                  <a:pt x="84" y="172"/>
                  <a:pt x="84" y="172"/>
                  <a:pt x="84" y="172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13" y="87"/>
                  <a:pt x="13" y="87"/>
                  <a:pt x="13" y="87"/>
                </a:cubicBezTo>
                <a:cubicBezTo>
                  <a:pt x="15" y="80"/>
                  <a:pt x="18" y="74"/>
                  <a:pt x="20" y="69"/>
                </a:cubicBezTo>
                <a:close/>
                <a:moveTo>
                  <a:pt x="373" y="123"/>
                </a:moveTo>
                <a:cubicBezTo>
                  <a:pt x="349" y="123"/>
                  <a:pt x="301" y="128"/>
                  <a:pt x="254" y="163"/>
                </a:cubicBezTo>
                <a:cubicBezTo>
                  <a:pt x="248" y="162"/>
                  <a:pt x="242" y="162"/>
                  <a:pt x="236" y="162"/>
                </a:cubicBezTo>
                <a:cubicBezTo>
                  <a:pt x="171" y="162"/>
                  <a:pt x="114" y="189"/>
                  <a:pt x="90" y="202"/>
                </a:cubicBezTo>
                <a:cubicBezTo>
                  <a:pt x="96" y="175"/>
                  <a:pt x="96" y="175"/>
                  <a:pt x="96" y="175"/>
                </a:cubicBezTo>
                <a:cubicBezTo>
                  <a:pt x="106" y="168"/>
                  <a:pt x="160" y="135"/>
                  <a:pt x="245" y="138"/>
                </a:cubicBezTo>
                <a:cubicBezTo>
                  <a:pt x="247" y="138"/>
                  <a:pt x="247" y="138"/>
                  <a:pt x="247" y="138"/>
                </a:cubicBezTo>
                <a:cubicBezTo>
                  <a:pt x="249" y="136"/>
                  <a:pt x="249" y="136"/>
                  <a:pt x="249" y="136"/>
                </a:cubicBezTo>
                <a:cubicBezTo>
                  <a:pt x="289" y="99"/>
                  <a:pt x="368" y="101"/>
                  <a:pt x="388" y="101"/>
                </a:cubicBezTo>
                <a:cubicBezTo>
                  <a:pt x="388" y="123"/>
                  <a:pt x="388" y="123"/>
                  <a:pt x="388" y="123"/>
                </a:cubicBezTo>
                <a:cubicBezTo>
                  <a:pt x="384" y="123"/>
                  <a:pt x="379" y="123"/>
                  <a:pt x="373" y="12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3" name="Picture 21" descr="C:\David_Conde\Iconos para present\Iconos PowerPoints\Para nuevo catalogo\Para incorporar\Imagen132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458" y="3895603"/>
            <a:ext cx="244366" cy="2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133 Grupo"/>
          <p:cNvGrpSpPr/>
          <p:nvPr/>
        </p:nvGrpSpPr>
        <p:grpSpPr>
          <a:xfrm>
            <a:off x="487941" y="4259983"/>
            <a:ext cx="263746" cy="299508"/>
            <a:chOff x="216023" y="2913586"/>
            <a:chExt cx="520212" cy="516852"/>
          </a:xfrm>
        </p:grpSpPr>
        <p:pic>
          <p:nvPicPr>
            <p:cNvPr id="145" name="Picture 7" descr="C:\David_Conde\Iconos para present\Iconos PowerPoints\Para nuevo catalogo\Para incorporar\Imagen227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3" y="2913586"/>
              <a:ext cx="520212" cy="516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" name="145 Rectángulo"/>
            <p:cNvSpPr/>
            <p:nvPr/>
          </p:nvSpPr>
          <p:spPr bwMode="gray">
            <a:xfrm>
              <a:off x="411168" y="3082925"/>
              <a:ext cx="61402" cy="800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s-ES" sz="16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aphicFrame>
        <p:nvGraphicFramePr>
          <p:cNvPr id="165" name="Object 2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50721"/>
              </p:ext>
            </p:extLst>
          </p:nvPr>
        </p:nvGraphicFramePr>
        <p:xfrm>
          <a:off x="1648047" y="827675"/>
          <a:ext cx="4316818" cy="20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1" name="Chart 8"/>
          <p:cNvGraphicFramePr/>
          <p:nvPr>
            <p:extLst>
              <p:ext uri="{D42A27DB-BD31-4B8C-83A1-F6EECF244321}">
                <p14:modId xmlns:p14="http://schemas.microsoft.com/office/powerpoint/2010/main" val="3956936809"/>
              </p:ext>
            </p:extLst>
          </p:nvPr>
        </p:nvGraphicFramePr>
        <p:xfrm>
          <a:off x="1465441" y="1052619"/>
          <a:ext cx="4446261" cy="351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2" name="211 Rectángulo"/>
          <p:cNvSpPr/>
          <p:nvPr/>
        </p:nvSpPr>
        <p:spPr>
          <a:xfrm>
            <a:off x="2154153" y="1129451"/>
            <a:ext cx="40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97</a:t>
            </a:r>
            <a:endParaRPr lang="es-ES" sz="14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3" name="212 Rectángulo"/>
          <p:cNvSpPr/>
          <p:nvPr/>
        </p:nvSpPr>
        <p:spPr>
          <a:xfrm>
            <a:off x="2580759" y="1466065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602</a:t>
            </a:r>
            <a:endParaRPr lang="es-ES" sz="14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4" name="213 Rectángulo"/>
          <p:cNvSpPr/>
          <p:nvPr/>
        </p:nvSpPr>
        <p:spPr>
          <a:xfrm>
            <a:off x="2550986" y="2490844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582</a:t>
            </a:r>
            <a:endParaRPr lang="es-ES" sz="14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5" name="214 Rectángulo"/>
          <p:cNvSpPr/>
          <p:nvPr/>
        </p:nvSpPr>
        <p:spPr>
          <a:xfrm>
            <a:off x="2292959" y="2848831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460</a:t>
            </a:r>
            <a:endParaRPr lang="es-ES" sz="14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6" name="215 Rectángulo"/>
          <p:cNvSpPr/>
          <p:nvPr/>
        </p:nvSpPr>
        <p:spPr>
          <a:xfrm>
            <a:off x="5228044" y="320067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2307</a:t>
            </a:r>
            <a:endParaRPr lang="es-E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7" name="216 Rectángulo"/>
          <p:cNvSpPr/>
          <p:nvPr/>
        </p:nvSpPr>
        <p:spPr>
          <a:xfrm>
            <a:off x="3151049" y="1819715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986</a:t>
            </a:r>
            <a:endParaRPr lang="es-ES" sz="14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8" name="217 Rectángulo"/>
          <p:cNvSpPr/>
          <p:nvPr/>
        </p:nvSpPr>
        <p:spPr>
          <a:xfrm>
            <a:off x="2171872" y="2157114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207</a:t>
            </a:r>
            <a:endParaRPr lang="es-ES" sz="14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9" name="218 Rectángulo"/>
          <p:cNvSpPr/>
          <p:nvPr/>
        </p:nvSpPr>
        <p:spPr>
          <a:xfrm>
            <a:off x="2117170" y="3525221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213</a:t>
            </a:r>
            <a:endParaRPr lang="es-E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0" name="219 Rectángulo"/>
          <p:cNvSpPr/>
          <p:nvPr/>
        </p:nvSpPr>
        <p:spPr>
          <a:xfrm>
            <a:off x="2207890" y="3882578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297</a:t>
            </a:r>
            <a:endParaRPr lang="es-ES" sz="14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1" name="220 Rectángulo"/>
          <p:cNvSpPr/>
          <p:nvPr/>
        </p:nvSpPr>
        <p:spPr>
          <a:xfrm>
            <a:off x="3688571" y="4213902"/>
            <a:ext cx="587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1.385</a:t>
            </a:r>
            <a:endParaRPr lang="es-ES" sz="14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22" name="221 Conector recto"/>
          <p:cNvCxnSpPr/>
          <p:nvPr/>
        </p:nvCxnSpPr>
        <p:spPr>
          <a:xfrm flipV="1">
            <a:off x="146050" y="1796279"/>
            <a:ext cx="8817533" cy="68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3" name="222 Conector recto"/>
          <p:cNvCxnSpPr/>
          <p:nvPr/>
        </p:nvCxnSpPr>
        <p:spPr>
          <a:xfrm flipV="1">
            <a:off x="146050" y="2476763"/>
            <a:ext cx="8817533" cy="68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4" name="223 Conector recto"/>
          <p:cNvCxnSpPr/>
          <p:nvPr/>
        </p:nvCxnSpPr>
        <p:spPr>
          <a:xfrm flipV="1">
            <a:off x="146050" y="3167880"/>
            <a:ext cx="8817533" cy="68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5" name="224 Conector recto"/>
          <p:cNvCxnSpPr/>
          <p:nvPr/>
        </p:nvCxnSpPr>
        <p:spPr>
          <a:xfrm flipV="1">
            <a:off x="146050" y="3858996"/>
            <a:ext cx="8817533" cy="68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6" name="225 Conector recto"/>
          <p:cNvCxnSpPr/>
          <p:nvPr/>
        </p:nvCxnSpPr>
        <p:spPr>
          <a:xfrm flipV="1">
            <a:off x="146050" y="4235175"/>
            <a:ext cx="8817533" cy="68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66" name="16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43280"/>
              </p:ext>
            </p:extLst>
          </p:nvPr>
        </p:nvGraphicFramePr>
        <p:xfrm>
          <a:off x="6273223" y="802652"/>
          <a:ext cx="2626240" cy="381413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65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06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1" kern="12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Música</a:t>
                      </a:r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699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Música</a:t>
                      </a:r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595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Películas 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1193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Películas 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1380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4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Video</a:t>
                      </a:r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juegos 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1043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Video</a:t>
                      </a:r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juegos 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991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5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Libros*</a:t>
                      </a:r>
                      <a:r>
                        <a:rPr lang="es-E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2520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3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2317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100" b="1" kern="1200" dirty="0">
                        <a:solidFill>
                          <a:schemeClr val="accent2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100" b="1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3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Series 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297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Series 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296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5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7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Fútbol 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1385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Fútbol </a:t>
                      </a:r>
                      <a:r>
                        <a:rPr lang="es-E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1371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66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27" name="226 Llamada de flecha hacia arriba"/>
          <p:cNvSpPr/>
          <p:nvPr/>
        </p:nvSpPr>
        <p:spPr bwMode="gray">
          <a:xfrm>
            <a:off x="7664478" y="4897402"/>
            <a:ext cx="576000" cy="224667"/>
          </a:xfrm>
          <a:prstGeom prst="upArrowCallou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ES" sz="800" b="1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</a:t>
            </a:r>
            <a:endParaRPr lang="en-US" sz="800" b="1" i="1" dirty="0" err="1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8" name="227 Llamada de flecha hacia arriba"/>
          <p:cNvSpPr/>
          <p:nvPr/>
        </p:nvSpPr>
        <p:spPr bwMode="gray">
          <a:xfrm>
            <a:off x="8251756" y="4897401"/>
            <a:ext cx="576000" cy="224667"/>
          </a:xfrm>
          <a:prstGeom prst="upArrowCallou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ES" sz="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Lucro</a:t>
            </a:r>
            <a:endParaRPr lang="en-US" sz="800" b="1" dirty="0" err="1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9" name="228 Llamada de flecha hacia arriba"/>
          <p:cNvSpPr/>
          <p:nvPr/>
        </p:nvSpPr>
        <p:spPr bwMode="gray">
          <a:xfrm>
            <a:off x="6337772" y="4888456"/>
            <a:ext cx="576000" cy="224667"/>
          </a:xfrm>
          <a:prstGeom prst="upArrowCallou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ES" sz="800" b="1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</a:t>
            </a:r>
            <a:endParaRPr lang="en-US" sz="800" b="1" i="1" dirty="0" err="1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0" name="229 Llamada de flecha hacia arriba"/>
          <p:cNvSpPr/>
          <p:nvPr/>
        </p:nvSpPr>
        <p:spPr bwMode="gray">
          <a:xfrm>
            <a:off x="6925050" y="4888455"/>
            <a:ext cx="576000" cy="224667"/>
          </a:xfrm>
          <a:prstGeom prst="upArrowCallou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r>
              <a:rPr lang="es-ES" sz="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Lucro</a:t>
            </a:r>
            <a:endParaRPr lang="en-US" sz="800" b="1" dirty="0" err="1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219177" y="4989319"/>
            <a:ext cx="8496300" cy="144462"/>
          </a:xfrm>
        </p:spPr>
        <p:txBody>
          <a:bodyPr/>
          <a:lstStyle/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Libros se distingue la materia // Películas incluye salas de cine</a:t>
            </a:r>
          </a:p>
        </p:txBody>
      </p:sp>
      <p:sp>
        <p:nvSpPr>
          <p:cNvPr id="36" name="CuadroTexto 35"/>
          <p:cNvSpPr txBox="1"/>
          <p:nvPr/>
        </p:nvSpPr>
        <p:spPr bwMode="gray">
          <a:xfrm>
            <a:off x="54740" y="1546732"/>
            <a:ext cx="11014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Música</a:t>
            </a:r>
          </a:p>
        </p:txBody>
      </p:sp>
      <p:sp>
        <p:nvSpPr>
          <p:cNvPr id="37" name="CuadroTexto 36"/>
          <p:cNvSpPr txBox="1"/>
          <p:nvPr/>
        </p:nvSpPr>
        <p:spPr bwMode="gray">
          <a:xfrm>
            <a:off x="49314" y="2269687"/>
            <a:ext cx="11014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Películas</a:t>
            </a:r>
          </a:p>
        </p:txBody>
      </p:sp>
      <p:sp>
        <p:nvSpPr>
          <p:cNvPr id="39" name="CuadroTexto 38"/>
          <p:cNvSpPr txBox="1"/>
          <p:nvPr/>
        </p:nvSpPr>
        <p:spPr bwMode="gray">
          <a:xfrm>
            <a:off x="19985" y="4075317"/>
            <a:ext cx="11014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Series</a:t>
            </a:r>
          </a:p>
        </p:txBody>
      </p:sp>
      <p:sp>
        <p:nvSpPr>
          <p:cNvPr id="40" name="CuadroTexto 39"/>
          <p:cNvSpPr txBox="1"/>
          <p:nvPr/>
        </p:nvSpPr>
        <p:spPr bwMode="gray">
          <a:xfrm>
            <a:off x="-319622" y="4519021"/>
            <a:ext cx="11014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"/>
              </a:spcBef>
            </a:pPr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Fútbol</a:t>
            </a:r>
          </a:p>
        </p:txBody>
      </p:sp>
      <p:sp>
        <p:nvSpPr>
          <p:cNvPr id="41" name="CuadroTexto 40"/>
          <p:cNvSpPr txBox="1"/>
          <p:nvPr/>
        </p:nvSpPr>
        <p:spPr bwMode="gray">
          <a:xfrm>
            <a:off x="29106" y="3637012"/>
            <a:ext cx="11014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Libros</a:t>
            </a:r>
          </a:p>
        </p:txBody>
      </p:sp>
      <p:sp>
        <p:nvSpPr>
          <p:cNvPr id="42" name="CuadroTexto 41"/>
          <p:cNvSpPr txBox="1"/>
          <p:nvPr/>
        </p:nvSpPr>
        <p:spPr bwMode="gray">
          <a:xfrm>
            <a:off x="-57290" y="2956959"/>
            <a:ext cx="13112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Videojuegos</a:t>
            </a:r>
          </a:p>
        </p:txBody>
      </p:sp>
      <p:sp>
        <p:nvSpPr>
          <p:cNvPr id="43" name="CuadroTexto 42"/>
          <p:cNvSpPr txBox="1"/>
          <p:nvPr/>
        </p:nvSpPr>
        <p:spPr bwMode="gray">
          <a:xfrm>
            <a:off x="5221065" y="4687607"/>
            <a:ext cx="11014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300"/>
              </a:spcBef>
            </a:pPr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09218"/>
              </p:ext>
            </p:extLst>
          </p:nvPr>
        </p:nvGraphicFramePr>
        <p:xfrm>
          <a:off x="6273223" y="4662388"/>
          <a:ext cx="2626240" cy="17716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656560">
                  <a:extLst>
                    <a:ext uri="{9D8B030D-6E8A-4147-A177-3AD203B41FA5}">
                      <a16:colId xmlns:a16="http://schemas.microsoft.com/office/drawing/2014/main" val="3190698555"/>
                    </a:ext>
                  </a:extLst>
                </a:gridCol>
                <a:gridCol w="656560">
                  <a:extLst>
                    <a:ext uri="{9D8B030D-6E8A-4147-A177-3AD203B41FA5}">
                      <a16:colId xmlns:a16="http://schemas.microsoft.com/office/drawing/2014/main" val="439889418"/>
                    </a:ext>
                  </a:extLst>
                </a:gridCol>
                <a:gridCol w="656560">
                  <a:extLst>
                    <a:ext uri="{9D8B030D-6E8A-4147-A177-3AD203B41FA5}">
                      <a16:colId xmlns:a16="http://schemas.microsoft.com/office/drawing/2014/main" val="3265491461"/>
                    </a:ext>
                  </a:extLst>
                </a:gridCol>
                <a:gridCol w="656560">
                  <a:extLst>
                    <a:ext uri="{9D8B030D-6E8A-4147-A177-3AD203B41FA5}">
                      <a16:colId xmlns:a16="http://schemas.microsoft.com/office/drawing/2014/main" val="2908450298"/>
                    </a:ext>
                  </a:extLst>
                </a:gridCol>
              </a:tblGrid>
              <a:tr h="866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accent2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5280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1857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100" b="1" kern="1200" dirty="0">
                        <a:solidFill>
                          <a:schemeClr val="accent2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ES" sz="1100" b="1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614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070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 noGrp="1"/>
          </p:cNvSpPr>
          <p:nvPr>
            <p:ph type="title"/>
          </p:nvPr>
        </p:nvSpPr>
        <p:spPr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dirty="0"/>
              <a:t>Repercusión en las arcas públicas y el empleo</a:t>
            </a:r>
          </a:p>
        </p:txBody>
      </p:sp>
    </p:spTree>
    <p:extLst>
      <p:ext uri="{BB962C8B-B14F-4D97-AF65-F5344CB8AC3E}">
        <p14:creationId xmlns:p14="http://schemas.microsoft.com/office/powerpoint/2010/main" val="611712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 bwMode="gray">
          <a:xfrm>
            <a:off x="7207624" y="97797"/>
            <a:ext cx="1716333" cy="9095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2 Título"/>
          <p:cNvSpPr>
            <a:spLocks noGrp="1"/>
          </p:cNvSpPr>
          <p:nvPr>
            <p:ph type="title"/>
          </p:nvPr>
        </p:nvSpPr>
        <p:spPr>
          <a:xfrm>
            <a:off x="1847451" y="732447"/>
            <a:ext cx="6720464" cy="1057588"/>
          </a:xfr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Actualmente las industrias de los contenidos adheridas a </a:t>
            </a:r>
            <a:br>
              <a:rPr lang="es-ES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es-ES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La Coalición emplean en España a  </a:t>
            </a:r>
            <a:br>
              <a:rPr lang="es-ES" sz="2400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es-ES" sz="2800" b="1" dirty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69.861 trabajadores directos*</a:t>
            </a:r>
            <a:endParaRPr lang="es-ES" sz="2800" b="1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2704184" y="3991832"/>
            <a:ext cx="4754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1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 estima que 1 empleo directo puede generar 5 indirectos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122.250 puestos totales</a:t>
            </a:r>
            <a:endParaRPr kumimoji="0" lang="es-ES" sz="16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59 Elipse"/>
          <p:cNvSpPr/>
          <p:nvPr/>
        </p:nvSpPr>
        <p:spPr bwMode="gray">
          <a:xfrm>
            <a:off x="4281129" y="3071685"/>
            <a:ext cx="1600196" cy="824342"/>
          </a:xfrm>
          <a:prstGeom prst="ellipse">
            <a:avLst/>
          </a:prstGeom>
          <a:solidFill>
            <a:schemeClr val="accent1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Incremento del empleo directo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+29%</a:t>
            </a:r>
          </a:p>
        </p:txBody>
      </p:sp>
      <p:sp>
        <p:nvSpPr>
          <p:cNvPr id="61" name="60 Rectángulo"/>
          <p:cNvSpPr/>
          <p:nvPr/>
        </p:nvSpPr>
        <p:spPr>
          <a:xfrm>
            <a:off x="2066913" y="1799678"/>
            <a:ext cx="58266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Nuevos puestos de trabajo generados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en un escenario sin piratería</a:t>
            </a:r>
            <a:b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20.375 empleos directos</a:t>
            </a:r>
          </a:p>
        </p:txBody>
      </p:sp>
      <p:cxnSp>
        <p:nvCxnSpPr>
          <p:cNvPr id="12" name="Gerade Verbindung 20"/>
          <p:cNvCxnSpPr/>
          <p:nvPr>
            <p:custDataLst>
              <p:tags r:id="rId1"/>
            </p:custDataLst>
          </p:nvPr>
        </p:nvCxnSpPr>
        <p:spPr bwMode="gray">
          <a:xfrm flipV="1">
            <a:off x="426720" y="4860501"/>
            <a:ext cx="8384775" cy="51533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0"/>
          <p:cNvCxnSpPr/>
          <p:nvPr>
            <p:custDataLst>
              <p:tags r:id="rId2"/>
            </p:custDataLst>
          </p:nvPr>
        </p:nvCxnSpPr>
        <p:spPr bwMode="gray">
          <a:xfrm>
            <a:off x="1775016" y="415636"/>
            <a:ext cx="7085377" cy="1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/>
          <p:cNvGrpSpPr/>
          <p:nvPr/>
        </p:nvGrpSpPr>
        <p:grpSpPr>
          <a:xfrm>
            <a:off x="-594004" y="-389606"/>
            <a:ext cx="2808458" cy="2736303"/>
            <a:chOff x="-594004" y="-389606"/>
            <a:chExt cx="2808458" cy="2736303"/>
          </a:xfrm>
        </p:grpSpPr>
        <p:sp>
          <p:nvSpPr>
            <p:cNvPr id="23" name="Ellipse 24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-594004" y="-389606"/>
              <a:ext cx="2808458" cy="2736303"/>
            </a:xfrm>
            <a:prstGeom prst="ellipse">
              <a:avLst/>
            </a:prstGeom>
            <a:solidFill>
              <a:schemeClr val="tx2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538163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 bwMode="gray">
            <a:xfrm>
              <a:off x="-505143" y="722804"/>
              <a:ext cx="2572056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538163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Arial" pitchFamily="34" charset="0"/>
                </a:rPr>
                <a:t>Empleo</a:t>
              </a:r>
            </a:p>
          </p:txBody>
        </p:sp>
      </p:grpSp>
      <p:sp>
        <p:nvSpPr>
          <p:cNvPr id="2" name="CuadroTexto 1"/>
          <p:cNvSpPr txBox="1"/>
          <p:nvPr/>
        </p:nvSpPr>
        <p:spPr bwMode="gray">
          <a:xfrm>
            <a:off x="426720" y="4432297"/>
            <a:ext cx="3854409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99.095 </a:t>
            </a:r>
            <a:r>
              <a:rPr lang="es-ES" sz="11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trabajadores sector cultural contenidos digitales </a:t>
            </a:r>
          </a:p>
          <a:p>
            <a:pPr>
              <a:spcBef>
                <a:spcPts val="300"/>
              </a:spcBef>
            </a:pPr>
            <a:r>
              <a:rPr lang="es-ES" sz="11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Fuente: Gobierno de España</a:t>
            </a:r>
          </a:p>
        </p:txBody>
      </p:sp>
    </p:spTree>
    <p:extLst>
      <p:ext uri="{BB962C8B-B14F-4D97-AF65-F5344CB8AC3E}">
        <p14:creationId xmlns:p14="http://schemas.microsoft.com/office/powerpoint/2010/main" val="2850060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21811" y="293219"/>
            <a:ext cx="6408889" cy="380480"/>
          </a:xfr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Empleo directo generado por lucro cesante 2017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66364"/>
              </p:ext>
            </p:extLst>
          </p:nvPr>
        </p:nvGraphicFramePr>
        <p:xfrm>
          <a:off x="382771" y="1072857"/>
          <a:ext cx="8410349" cy="3593834"/>
        </p:xfrm>
        <a:graphic>
          <a:graphicData uri="http://schemas.openxmlformats.org/drawingml/2006/table">
            <a:tbl>
              <a:tblPr/>
              <a:tblGrid>
                <a:gridCol w="193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7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92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Contenido y área de trabajo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PUESTOS ACTUALES 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Incremento estimado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>
                          <a:solidFill>
                            <a:srgbClr val="E95E0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Incremento estimado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EMPLEO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MUSICA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ES" sz="1100" b="0" i="0" u="none" strike="noStrike">
                        <a:solidFill>
                          <a:srgbClr val="E95E0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0" i="0" u="none" strike="noStrike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Producción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200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5.565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2.288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0" i="0" u="none" strike="noStrike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Distribución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200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1.995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1.771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PELÍCULAS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 kern="1200" dirty="0">
                        <a:solidFill>
                          <a:srgbClr val="92858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0" i="0" u="none" strike="noStrike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Producción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200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12.764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3.984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0" i="0" u="none" strike="noStrike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Otra distribución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200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0" i="0" u="none" strike="noStrike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Alquiler de video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200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2.290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3.778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0" i="0" u="none" strike="noStrike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Exhibición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200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17.163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4.080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VIDEOJUEGOS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 kern="1200" dirty="0">
                        <a:solidFill>
                          <a:srgbClr val="92858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0" i="0" u="none" strike="noStrike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200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8.790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1.545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LIBROS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 kern="1200" dirty="0">
                        <a:solidFill>
                          <a:srgbClr val="92858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777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0" i="0" u="none" strike="noStrike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Producción editorial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200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4.446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0" i="0" u="none" strike="noStrike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Distribución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200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8.162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 kern="1200" dirty="0">
                        <a:solidFill>
                          <a:srgbClr val="92858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0" i="0" u="none" strike="noStrike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Empleos 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200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FÚTBOL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 kern="1200" dirty="0">
                        <a:solidFill>
                          <a:srgbClr val="92858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756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0" i="0" u="none" strike="noStrike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Empleos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kern="1200" dirty="0">
                          <a:solidFill>
                            <a:srgbClr val="92858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7.600</a:t>
                      </a: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697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1200"/>
                        </a:spcBef>
                      </a:pP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69.861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29%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90.236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9" name="48 Elipse"/>
          <p:cNvSpPr/>
          <p:nvPr/>
        </p:nvSpPr>
        <p:spPr bwMode="gray">
          <a:xfrm>
            <a:off x="6111815" y="4409022"/>
            <a:ext cx="882502" cy="34019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E55A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20.375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247607" y="4565637"/>
            <a:ext cx="5533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>
                <a:ln>
                  <a:noFill/>
                </a:ln>
                <a:solidFill>
                  <a:srgbClr val="E55A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empleos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55A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1241123" y="694106"/>
            <a:ext cx="6661755" cy="43573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6428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20.375 empleos directos</a:t>
            </a:r>
          </a:p>
        </p:txBody>
      </p:sp>
    </p:spTree>
    <p:extLst>
      <p:ext uri="{BB962C8B-B14F-4D97-AF65-F5344CB8AC3E}">
        <p14:creationId xmlns:p14="http://schemas.microsoft.com/office/powerpoint/2010/main" val="3392905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323411" y="293219"/>
            <a:ext cx="6408889" cy="380480"/>
          </a:xfrm>
          <a:noFill/>
        </p:spPr>
        <p:txBody>
          <a:bodyPr vert="horz" wrap="square" lIns="36000" tIns="36000" rIns="36000" bIns="36000" rtlCol="0" anchor="ctr" anchorCtr="0">
            <a:spAutoFit/>
          </a:bodyPr>
          <a:lstStyle/>
          <a:p>
            <a:pPr>
              <a:spcBef>
                <a:spcPts val="0"/>
              </a:spcBef>
            </a:pPr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Las arcas públicas dejan de recibir…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/>
          </p:nvPr>
        </p:nvGraphicFramePr>
        <p:xfrm>
          <a:off x="359866" y="810504"/>
          <a:ext cx="4990819" cy="1620373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221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048">
                <a:tc>
                  <a:txBody>
                    <a:bodyPr/>
                    <a:lstStyle/>
                    <a:p>
                      <a:pPr marL="179388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Impuesto sobre el valor añadido (IVA)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FISICO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ONLINE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ES_tradnl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TOTAL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85">
                <a:tc>
                  <a:txBody>
                    <a:bodyPr/>
                    <a:lstStyle/>
                    <a:p>
                      <a:pPr marL="179388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MÚSICA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4,0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102,5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106,5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85">
                <a:tc>
                  <a:txBody>
                    <a:bodyPr/>
                    <a:lstStyle/>
                    <a:p>
                      <a:pPr marL="179388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PELICULAS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65,7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29,4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95,1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85">
                <a:tc>
                  <a:txBody>
                    <a:bodyPr/>
                    <a:lstStyle/>
                    <a:p>
                      <a:pPr marL="179388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VIDEOJUEGOS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39,7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50,6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485">
                <a:tc>
                  <a:txBody>
                    <a:bodyPr/>
                    <a:lstStyle/>
                    <a:p>
                      <a:pPr marL="179388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LIBRO DE *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4,3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24,4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485">
                <a:tc>
                  <a:txBody>
                    <a:bodyPr/>
                    <a:lstStyle/>
                    <a:p>
                      <a:pPr marL="179388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SERIES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59,9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59,9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300">
                <a:tc>
                  <a:txBody>
                    <a:bodyPr/>
                    <a:lstStyle/>
                    <a:p>
                      <a:pPr marL="179388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FÚTBOL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35,1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s-E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35,1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79388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TOTAL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9388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ES_tradnl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ES_tradnl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1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ES_tradnl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1 Marcador de texto"/>
          <p:cNvSpPr txBox="1">
            <a:spLocks/>
          </p:cNvSpPr>
          <p:nvPr/>
        </p:nvSpPr>
        <p:spPr bwMode="gray">
          <a:xfrm>
            <a:off x="374952" y="2604968"/>
            <a:ext cx="3181350" cy="280341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Nota: Tipo IVA aplicado el 21% excepto libros físicos 4%</a:t>
            </a:r>
          </a:p>
        </p:txBody>
      </p:sp>
      <p:sp>
        <p:nvSpPr>
          <p:cNvPr id="10" name="1 Marcador de texto"/>
          <p:cNvSpPr txBox="1">
            <a:spLocks/>
          </p:cNvSpPr>
          <p:nvPr/>
        </p:nvSpPr>
        <p:spPr bwMode="gray">
          <a:xfrm>
            <a:off x="356786" y="2503809"/>
            <a:ext cx="1514475" cy="159462"/>
          </a:xfrm>
          <a:prstGeom prst="rect">
            <a:avLst/>
          </a:prstGeom>
        </p:spPr>
        <p:txBody>
          <a:bodyPr vert="horz" wrap="square" lIns="0" tIns="0" rIns="0" bIns="3600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sz="800" b="0" i="1" u="none" strike="noStrike" kern="1200" cap="none" spc="0" normalizeH="0" baseline="0" noProof="0" dirty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Unidad: Millones de euros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767337" y="2850465"/>
          <a:ext cx="5240080" cy="132256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231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280">
                <a:tc>
                  <a:txBody>
                    <a:bodyPr/>
                    <a:lstStyle/>
                    <a:p>
                      <a:pPr algn="ctr" fontAlgn="b"/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Empleos nuevos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Sueldo aplicado*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Tipo aplicado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TOTAL 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0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s-ES_tradnl" sz="1000" u="none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Seguridad social</a:t>
                      </a:r>
                      <a:endParaRPr lang="es-ES_tradnl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20.375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19.802,15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38,9%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                   156,95  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80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s-ES_tradnl" sz="1000" u="none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IRPF</a:t>
                      </a:r>
                      <a:endParaRPr lang="es-ES_tradnl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20.375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19.802,15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s-E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11,5%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ES_tradnl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46,40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55">
                <a:tc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s-ES_tradn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100" b="1" i="0" u="none" strike="noStrike" dirty="0">
                        <a:solidFill>
                          <a:srgbClr val="666666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1 Marcador de texto"/>
          <p:cNvSpPr txBox="1">
            <a:spLocks/>
          </p:cNvSpPr>
          <p:nvPr/>
        </p:nvSpPr>
        <p:spPr bwMode="gray">
          <a:xfrm>
            <a:off x="779447" y="4263664"/>
            <a:ext cx="1514475" cy="159462"/>
          </a:xfrm>
          <a:prstGeom prst="rect">
            <a:avLst/>
          </a:prstGeom>
        </p:spPr>
        <p:txBody>
          <a:bodyPr vert="horz" wrap="square" lIns="0" tIns="0" rIns="0" bIns="3600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b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sz="800" b="0" i="1" u="none" strike="noStrike" kern="1200" cap="none" spc="0" normalizeH="0" baseline="0" noProof="0" dirty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Unidad: Millones de euros</a:t>
            </a:r>
          </a:p>
        </p:txBody>
      </p:sp>
      <p:sp>
        <p:nvSpPr>
          <p:cNvPr id="17" name="16 Elipse"/>
          <p:cNvSpPr/>
          <p:nvPr/>
        </p:nvSpPr>
        <p:spPr bwMode="gray">
          <a:xfrm>
            <a:off x="5391505" y="3860800"/>
            <a:ext cx="800928" cy="4663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E55A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203,35</a:t>
            </a:r>
            <a:endParaRPr kumimoji="0" lang="es-ES" sz="600" b="1" i="0" u="none" strike="noStrike" kern="1200" cap="none" spc="0" normalizeH="0" baseline="0" noProof="0" dirty="0">
              <a:ln>
                <a:noFill/>
              </a:ln>
              <a:solidFill>
                <a:srgbClr val="E55A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0" i="1" u="none" strike="noStrike" kern="1200" cap="none" spc="0" normalizeH="0" baseline="0" noProof="0" dirty="0">
                <a:ln>
                  <a:noFill/>
                </a:ln>
                <a:solidFill>
                  <a:srgbClr val="E55A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millones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E55A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11 Elipse"/>
          <p:cNvSpPr/>
          <p:nvPr/>
        </p:nvSpPr>
        <p:spPr bwMode="gray">
          <a:xfrm rot="9000000">
            <a:off x="6217834" y="1151978"/>
            <a:ext cx="3395133" cy="3395133"/>
          </a:xfrm>
          <a:prstGeom prst="ellipse">
            <a:avLst/>
          </a:prstGeom>
          <a:solidFill>
            <a:schemeClr val="bg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17 Elipse"/>
          <p:cNvSpPr/>
          <p:nvPr/>
        </p:nvSpPr>
        <p:spPr bwMode="gray">
          <a:xfrm>
            <a:off x="4836417" y="2163632"/>
            <a:ext cx="761485" cy="43593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08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E55A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371,57</a:t>
            </a:r>
            <a:b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E55A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s-ES_tradnl" sz="800" b="0" i="1" u="none" strike="noStrike" kern="1200" cap="none" spc="0" normalizeH="0" baseline="0" noProof="0" dirty="0">
                <a:ln>
                  <a:noFill/>
                </a:ln>
                <a:solidFill>
                  <a:srgbClr val="E55A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millones</a:t>
            </a:r>
            <a:endParaRPr kumimoji="0" lang="es-ES" sz="800" b="1" i="0" u="none" strike="noStrike" kern="1200" cap="none" spc="0" normalizeH="0" baseline="0" noProof="0" dirty="0">
              <a:ln>
                <a:noFill/>
              </a:ln>
              <a:solidFill>
                <a:srgbClr val="E55A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79447" y="4758913"/>
            <a:ext cx="3655643" cy="1645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*No se están valorando los libros de enseñanza ni profesionales</a:t>
            </a:r>
            <a:endParaRPr kumimoji="0" lang="en-US" sz="1000" b="0" i="1" u="none" strike="noStrike" kern="1200" cap="none" spc="0" normalizeH="0" baseline="0" noProof="0" dirty="0" err="1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79447" y="4407641"/>
            <a:ext cx="6291204" cy="1324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* Sueldo promedio aplicado sobre estimación GfK a partir de los datos de la Encuesta Anual de Estructural Salarial del INE</a:t>
            </a:r>
          </a:p>
        </p:txBody>
      </p:sp>
      <p:graphicFrame>
        <p:nvGraphicFramePr>
          <p:cNvPr id="2" name="1 Gráfico"/>
          <p:cNvGraphicFramePr/>
          <p:nvPr>
            <p:extLst/>
          </p:nvPr>
        </p:nvGraphicFramePr>
        <p:xfrm>
          <a:off x="6475863" y="1650157"/>
          <a:ext cx="2627967" cy="224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ortar rectángulo de esquina del mismo lado"/>
          <p:cNvSpPr/>
          <p:nvPr/>
        </p:nvSpPr>
        <p:spPr bwMode="gray">
          <a:xfrm>
            <a:off x="6732300" y="1358345"/>
            <a:ext cx="2187055" cy="805287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6428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3.347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Millones de euros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en 6 años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 bwMode="gray">
          <a:xfrm>
            <a:off x="6952553" y="3860800"/>
            <a:ext cx="16128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Millones de euros por año</a:t>
            </a:r>
          </a:p>
        </p:txBody>
      </p:sp>
    </p:spTree>
    <p:extLst>
      <p:ext uri="{BB962C8B-B14F-4D97-AF65-F5344CB8AC3E}">
        <p14:creationId xmlns:p14="http://schemas.microsoft.com/office/powerpoint/2010/main" val="154603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1 Gráfico"/>
          <p:cNvGraphicFramePr/>
          <p:nvPr>
            <p:extLst/>
          </p:nvPr>
        </p:nvGraphicFramePr>
        <p:xfrm>
          <a:off x="254590" y="2061412"/>
          <a:ext cx="2676525" cy="224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Gerade Verbindung 20"/>
          <p:cNvCxnSpPr/>
          <p:nvPr>
            <p:custDataLst>
              <p:tags r:id="rId1"/>
            </p:custDataLst>
          </p:nvPr>
        </p:nvCxnSpPr>
        <p:spPr bwMode="gray">
          <a:xfrm flipV="1">
            <a:off x="3135125" y="1970585"/>
            <a:ext cx="2812" cy="2473388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 bwMode="gray">
          <a:xfrm>
            <a:off x="7207624" y="97797"/>
            <a:ext cx="1716333" cy="9095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88889" y="4394279"/>
            <a:ext cx="1476404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s-ES" sz="10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IVA – 372</a:t>
            </a:r>
          </a:p>
          <a:p>
            <a:pPr lvl="0" algn="r">
              <a:defRPr/>
            </a:pPr>
            <a:r>
              <a:rPr lang="es-ES" sz="1050" b="1" dirty="0">
                <a:solidFill>
                  <a:srgbClr val="007DC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Seguridad Social – 157</a:t>
            </a:r>
          </a:p>
          <a:p>
            <a:pPr lvl="0" algn="r">
              <a:defRPr/>
            </a:pPr>
            <a:r>
              <a:rPr lang="es-ES" sz="10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IRPF – 46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8557919" y="4396741"/>
            <a:ext cx="0" cy="55923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389084" y="1562718"/>
            <a:ext cx="2600325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spcBef>
                <a:spcPts val="300"/>
              </a:spcBef>
              <a:defRPr/>
            </a:pP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total del lucro cesante por la piratería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37366" y="4893185"/>
            <a:ext cx="1717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s-ES" sz="1100" dirty="0">
                <a:solidFill>
                  <a:srgbClr val="8E858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Datos en millones de euros</a:t>
            </a:r>
          </a:p>
        </p:txBody>
      </p:sp>
      <p:graphicFrame>
        <p:nvGraphicFramePr>
          <p:cNvPr id="23" name="1 Gráfico"/>
          <p:cNvGraphicFramePr/>
          <p:nvPr>
            <p:extLst/>
          </p:nvPr>
        </p:nvGraphicFramePr>
        <p:xfrm>
          <a:off x="3250534" y="2061412"/>
          <a:ext cx="2778791" cy="224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ángulo 23"/>
          <p:cNvSpPr/>
          <p:nvPr/>
        </p:nvSpPr>
        <p:spPr>
          <a:xfrm>
            <a:off x="3448064" y="1562718"/>
            <a:ext cx="2600325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spcBef>
                <a:spcPts val="300"/>
              </a:spcBef>
              <a:defRPr/>
            </a:pP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Posibles nuevos puestos de trabajo directos</a:t>
            </a:r>
          </a:p>
        </p:txBody>
      </p:sp>
      <p:cxnSp>
        <p:nvCxnSpPr>
          <p:cNvPr id="28" name="Gerade Verbindung 20"/>
          <p:cNvCxnSpPr/>
          <p:nvPr>
            <p:custDataLst>
              <p:tags r:id="rId2"/>
            </p:custDataLst>
          </p:nvPr>
        </p:nvCxnSpPr>
        <p:spPr bwMode="gray">
          <a:xfrm flipV="1">
            <a:off x="6260027" y="1970586"/>
            <a:ext cx="2812" cy="2473388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1 Gráfico"/>
          <p:cNvGraphicFramePr/>
          <p:nvPr>
            <p:extLst/>
          </p:nvPr>
        </p:nvGraphicFramePr>
        <p:xfrm>
          <a:off x="6434721" y="2061412"/>
          <a:ext cx="2375904" cy="224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Rectángulo 32"/>
          <p:cNvSpPr/>
          <p:nvPr/>
        </p:nvSpPr>
        <p:spPr>
          <a:xfrm>
            <a:off x="6322510" y="1562718"/>
            <a:ext cx="2600325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  <a:spcBef>
                <a:spcPts val="300"/>
              </a:spcBef>
              <a:defRPr/>
            </a:pPr>
            <a:r>
              <a:rPr lang="es-E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Posibles Ingresos en las arcas públicas</a:t>
            </a:r>
          </a:p>
        </p:txBody>
      </p:sp>
      <p:sp>
        <p:nvSpPr>
          <p:cNvPr id="34" name="CuadroTexto 33"/>
          <p:cNvSpPr txBox="1"/>
          <p:nvPr/>
        </p:nvSpPr>
        <p:spPr bwMode="gray">
          <a:xfrm>
            <a:off x="1109746" y="178603"/>
            <a:ext cx="7149259" cy="7478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538163" marR="0" lvl="0" indent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noProof="0" dirty="0">
                <a:solidFill>
                  <a:srgbClr val="E55A00"/>
                </a:solidFill>
                <a:latin typeface="Calibri Light" panose="020F0302020204030204" pitchFamily="34" charset="0"/>
                <a:cs typeface="Arial" pitchFamily="34" charset="0"/>
              </a:rPr>
              <a:t>Impacto </a:t>
            </a:r>
            <a:r>
              <a:rPr lang="es-ES" sz="5400" b="1" dirty="0">
                <a:solidFill>
                  <a:srgbClr val="E55A00"/>
                </a:solidFill>
                <a:latin typeface="Calibri Light" panose="020F0302020204030204" pitchFamily="34" charset="0"/>
                <a:cs typeface="Arial" pitchFamily="34" charset="0"/>
              </a:rPr>
              <a:t>d</a:t>
            </a:r>
            <a:r>
              <a:rPr kumimoji="0" lang="es-ES" sz="5400" b="1" i="0" u="none" strike="noStrike" kern="1200" cap="none" spc="0" normalizeH="0" baseline="0" dirty="0">
                <a:ln>
                  <a:noFill/>
                </a:ln>
                <a:solidFill>
                  <a:srgbClr val="E55A00"/>
                </a:solidFill>
                <a:effectLst/>
                <a:uLnTx/>
                <a:uFillTx/>
                <a:latin typeface="Calibri Light" panose="020F0302020204030204" pitchFamily="34" charset="0"/>
                <a:cs typeface="Arial" pitchFamily="34" charset="0"/>
              </a:rPr>
              <a:t>e</a:t>
            </a:r>
            <a:r>
              <a:rPr kumimoji="0" lang="es-ES" sz="5400" b="1" i="0" u="none" strike="noStrike" kern="1200" cap="none" spc="0" normalizeH="0" dirty="0">
                <a:ln>
                  <a:noFill/>
                </a:ln>
                <a:solidFill>
                  <a:srgbClr val="E55A00"/>
                </a:solidFill>
                <a:effectLst/>
                <a:uLnTx/>
                <a:uFillTx/>
                <a:latin typeface="Calibri Light" panose="020F0302020204030204" pitchFamily="34" charset="0"/>
                <a:cs typeface="Arial" pitchFamily="34" charset="0"/>
              </a:rPr>
              <a:t> la </a:t>
            </a:r>
            <a:r>
              <a:rPr lang="es-ES" sz="5400" b="1" baseline="0" noProof="0" dirty="0">
                <a:solidFill>
                  <a:srgbClr val="E55A00"/>
                </a:solidFill>
                <a:latin typeface="Calibri Light" panose="020F0302020204030204" pitchFamily="34" charset="0"/>
                <a:cs typeface="Arial" pitchFamily="34" charset="0"/>
              </a:rPr>
              <a:t>piratería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rgbClr val="E55A00"/>
              </a:solidFill>
              <a:effectLst/>
              <a:uLnTx/>
              <a:uFillTx/>
              <a:latin typeface="Calibri Light" panose="020F03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3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de flecha 2"/>
          <p:cNvCxnSpPr/>
          <p:nvPr/>
        </p:nvCxnSpPr>
        <p:spPr>
          <a:xfrm>
            <a:off x="3776870" y="2854519"/>
            <a:ext cx="1240403" cy="0"/>
          </a:xfrm>
          <a:prstGeom prst="straightConnector1">
            <a:avLst/>
          </a:prstGeom>
          <a:ln>
            <a:solidFill>
              <a:srgbClr val="8E85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28170455"/>
              </p:ext>
            </p:extLst>
          </p:nvPr>
        </p:nvGraphicFramePr>
        <p:xfrm>
          <a:off x="2449773" y="1212117"/>
          <a:ext cx="3924798" cy="169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1696"/>
              </p:ext>
            </p:extLst>
          </p:nvPr>
        </p:nvGraphicFramePr>
        <p:xfrm>
          <a:off x="5341921" y="2620074"/>
          <a:ext cx="2284599" cy="438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4599">
                  <a:extLst>
                    <a:ext uri="{9D8B030D-6E8A-4147-A177-3AD203B41FA5}">
                      <a16:colId xmlns:a16="http://schemas.microsoft.com/office/drawing/2014/main" val="697260488"/>
                    </a:ext>
                  </a:extLst>
                </a:gridCol>
              </a:tblGrid>
              <a:tr h="438897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u="none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 se distinguir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052809"/>
                  </a:ext>
                </a:extLst>
              </a:tr>
            </a:tbl>
          </a:graphicData>
        </a:graphic>
      </p:graphicFrame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286059" y="343938"/>
            <a:ext cx="5124141" cy="353821"/>
          </a:xfrm>
        </p:spPr>
        <p:txBody>
          <a:bodyPr/>
          <a:lstStyle/>
          <a:p>
            <a:r>
              <a:rPr lang="es-ES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 distinguir entre plataformas que son legales de las que no lo son…</a:t>
            </a:r>
          </a:p>
        </p:txBody>
      </p:sp>
      <p:sp>
        <p:nvSpPr>
          <p:cNvPr id="7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286059" y="5010748"/>
            <a:ext cx="6392744" cy="141400"/>
          </a:xfrm>
        </p:spPr>
        <p:txBody>
          <a:bodyPr/>
          <a:lstStyle/>
          <a:p>
            <a:r>
              <a:rPr lang="es-ES" sz="9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porcentajes  Base: Piratas (n=1765)</a:t>
            </a:r>
          </a:p>
          <a:p>
            <a:r>
              <a:rPr lang="es-ES" sz="900" b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AP2.- </a:t>
            </a:r>
            <a:r>
              <a:rPr lang="es-ES" sz="900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 favor, diga su grado de acuerdo con las siguientes frases.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0881"/>
              </p:ext>
            </p:extLst>
          </p:nvPr>
        </p:nvGraphicFramePr>
        <p:xfrm>
          <a:off x="1671908" y="2620074"/>
          <a:ext cx="1873877" cy="453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877">
                  <a:extLst>
                    <a:ext uri="{9D8B030D-6E8A-4147-A177-3AD203B41FA5}">
                      <a16:colId xmlns:a16="http://schemas.microsoft.com/office/drawing/2014/main" val="697260488"/>
                    </a:ext>
                  </a:extLst>
                </a:gridCol>
              </a:tblGrid>
              <a:tr h="453859">
                <a:tc>
                  <a:txBody>
                    <a:bodyPr/>
                    <a:lstStyle/>
                    <a:p>
                      <a:pPr algn="r" fontAlgn="t"/>
                      <a:r>
                        <a:rPr lang="es-ES" sz="1100" b="1" u="none" strike="noStrike" dirty="0">
                          <a:solidFill>
                            <a:schemeClr val="accent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se distinguir</a:t>
                      </a:r>
                      <a:endParaRPr lang="es-ES" sz="1100" b="1" i="0" u="none" strike="noStrike" dirty="0">
                        <a:solidFill>
                          <a:schemeClr val="accent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052809"/>
                  </a:ext>
                </a:extLst>
              </a:tr>
            </a:tbl>
          </a:graphicData>
        </a:graphic>
      </p:graphicFrame>
      <p:sp>
        <p:nvSpPr>
          <p:cNvPr id="18" name="28 CuadroTexto"/>
          <p:cNvSpPr txBox="1"/>
          <p:nvPr/>
        </p:nvSpPr>
        <p:spPr bwMode="gray">
          <a:xfrm>
            <a:off x="1448972" y="3848904"/>
            <a:ext cx="6376637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ts val="300"/>
              </a:spcBef>
            </a:pPr>
            <a:r>
              <a:rPr lang="es-ES_tradnl" sz="1200" b="1" dirty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15%</a:t>
            </a:r>
            <a:r>
              <a:rPr lang="es-ES_tradnl" sz="1200" dirty="0">
                <a:latin typeface="Calibri Light" panose="020F0302020204030204" pitchFamily="34" charset="0"/>
                <a:cs typeface="Arial" pitchFamily="34" charset="0"/>
              </a:rPr>
              <a:t> de los consumidores piratas reconocen tener </a:t>
            </a:r>
            <a:r>
              <a:rPr lang="es-ES_tradnl" sz="1200" b="1" dirty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grandes dificultades para diferenciar las páginas legales de las que no lo son</a:t>
            </a:r>
          </a:p>
          <a:p>
            <a:pPr algn="ctr">
              <a:lnSpc>
                <a:spcPts val="1800"/>
              </a:lnSpc>
              <a:spcBef>
                <a:spcPts val="300"/>
              </a:spcBef>
            </a:pPr>
            <a:r>
              <a:rPr lang="es-ES_tradnl" sz="1200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4 de cada 10 sabe distinguir claramente las páginas legales</a:t>
            </a:r>
          </a:p>
        </p:txBody>
      </p:sp>
      <p:cxnSp>
        <p:nvCxnSpPr>
          <p:cNvPr id="19" name="29 Conector recto"/>
          <p:cNvCxnSpPr/>
          <p:nvPr/>
        </p:nvCxnSpPr>
        <p:spPr>
          <a:xfrm flipV="1">
            <a:off x="1505925" y="3747613"/>
            <a:ext cx="6319684" cy="1982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9 Conector recto"/>
          <p:cNvCxnSpPr/>
          <p:nvPr/>
        </p:nvCxnSpPr>
        <p:spPr>
          <a:xfrm flipV="1">
            <a:off x="1386349" y="4593246"/>
            <a:ext cx="6319684" cy="1982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69024"/>
              </p:ext>
            </p:extLst>
          </p:nvPr>
        </p:nvGraphicFramePr>
        <p:xfrm>
          <a:off x="4060068" y="2645650"/>
          <a:ext cx="704207" cy="372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207">
                  <a:extLst>
                    <a:ext uri="{9D8B030D-6E8A-4147-A177-3AD203B41FA5}">
                      <a16:colId xmlns:a16="http://schemas.microsoft.com/office/drawing/2014/main" val="697260488"/>
                    </a:ext>
                  </a:extLst>
                </a:gridCol>
              </a:tblGrid>
              <a:tr h="372397">
                <a:tc>
                  <a:txBody>
                    <a:bodyPr/>
                    <a:lstStyle/>
                    <a:p>
                      <a:pPr algn="ctr" fontAlgn="t"/>
                      <a:r>
                        <a:rPr lang="es-ES" sz="11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veces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052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668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7828" y="1090613"/>
            <a:ext cx="8248972" cy="1999060"/>
          </a:xfrm>
        </p:spPr>
        <p:txBody>
          <a:bodyPr/>
          <a:lstStyle/>
          <a:p>
            <a:r>
              <a:rPr lang="es-ES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2887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gray">
          <a:xfrm>
            <a:off x="283654" y="9905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Motivos de por qué se piratea </a:t>
            </a:r>
          </a:p>
          <a:p>
            <a:r>
              <a:rPr lang="es-ES" sz="1400" b="1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culturales</a:t>
            </a:r>
          </a:p>
        </p:txBody>
      </p:sp>
      <p:graphicFrame>
        <p:nvGraphicFramePr>
          <p:cNvPr id="8" name="Chart 8"/>
          <p:cNvGraphicFramePr/>
          <p:nvPr>
            <p:extLst>
              <p:ext uri="{D42A27DB-BD31-4B8C-83A1-F6EECF244321}">
                <p14:modId xmlns:p14="http://schemas.microsoft.com/office/powerpoint/2010/main" val="96213319"/>
              </p:ext>
            </p:extLst>
          </p:nvPr>
        </p:nvGraphicFramePr>
        <p:xfrm>
          <a:off x="477672" y="1180401"/>
          <a:ext cx="4337786" cy="319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175777" y="4937643"/>
            <a:ext cx="6976917" cy="731337"/>
          </a:xfrm>
        </p:spPr>
        <p:txBody>
          <a:bodyPr/>
          <a:lstStyle/>
          <a:p>
            <a:r>
              <a:rPr lang="es-ES" sz="9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Porcentajes (7 a 10) / Base: Piratas</a:t>
            </a:r>
          </a:p>
        </p:txBody>
      </p:sp>
      <p:sp>
        <p:nvSpPr>
          <p:cNvPr id="15" name="13 Flecha arriba"/>
          <p:cNvSpPr/>
          <p:nvPr/>
        </p:nvSpPr>
        <p:spPr bwMode="gray">
          <a:xfrm>
            <a:off x="4854406" y="1290265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13 Flecha arriba"/>
          <p:cNvSpPr/>
          <p:nvPr/>
        </p:nvSpPr>
        <p:spPr bwMode="gray">
          <a:xfrm>
            <a:off x="4854406" y="1561694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13 Flecha arriba"/>
          <p:cNvSpPr/>
          <p:nvPr/>
        </p:nvSpPr>
        <p:spPr bwMode="gray">
          <a:xfrm>
            <a:off x="4854406" y="3612227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28 CuadroTexto"/>
          <p:cNvSpPr txBox="1"/>
          <p:nvPr/>
        </p:nvSpPr>
        <p:spPr bwMode="gray">
          <a:xfrm>
            <a:off x="5520978" y="2047801"/>
            <a:ext cx="3175982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ts val="300"/>
              </a:spcBef>
            </a:pP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Uno de los motivos que más incrementa hasta llegar al </a:t>
            </a:r>
            <a:r>
              <a:rPr lang="es-ES_tradnl" sz="1400" b="1" dirty="0">
                <a:solidFill>
                  <a:schemeClr val="accent3"/>
                </a:solidFill>
                <a:latin typeface="Calibri Light" panose="020F0302020204030204" pitchFamily="34" charset="0"/>
                <a:cs typeface="Arial" pitchFamily="34" charset="0"/>
              </a:rPr>
              <a:t>25%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 es que los consumidores piratas acceden a </a:t>
            </a:r>
            <a:r>
              <a:rPr lang="es-ES_tradnl" sz="1400" b="1" dirty="0">
                <a:solidFill>
                  <a:schemeClr val="accent3"/>
                </a:solidFill>
                <a:latin typeface="Calibri Light" panose="020F0302020204030204" pitchFamily="34" charset="0"/>
                <a:cs typeface="Arial" pitchFamily="34" charset="0"/>
              </a:rPr>
              <a:t>contenidos ilícitos 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porque </a:t>
            </a:r>
            <a:r>
              <a:rPr lang="es-ES_tradnl" sz="1400" b="1" dirty="0">
                <a:solidFill>
                  <a:schemeClr val="accent3"/>
                </a:solidFill>
                <a:latin typeface="Calibri Light" panose="020F0302020204030204" pitchFamily="34" charset="0"/>
                <a:cs typeface="Arial" pitchFamily="34" charset="0"/>
              </a:rPr>
              <a:t>no hay consecuencias legales y todo el mundo lo hace.</a:t>
            </a:r>
          </a:p>
        </p:txBody>
      </p:sp>
      <p:cxnSp>
        <p:nvCxnSpPr>
          <p:cNvPr id="19" name="29 Conector recto"/>
          <p:cNvCxnSpPr/>
          <p:nvPr/>
        </p:nvCxnSpPr>
        <p:spPr>
          <a:xfrm>
            <a:off x="5754658" y="1929699"/>
            <a:ext cx="2903696" cy="778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9 Conector recto"/>
          <p:cNvCxnSpPr/>
          <p:nvPr/>
        </p:nvCxnSpPr>
        <p:spPr>
          <a:xfrm>
            <a:off x="5754658" y="3348596"/>
            <a:ext cx="2927675" cy="1434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01 Rectángulo"/>
          <p:cNvSpPr/>
          <p:nvPr/>
        </p:nvSpPr>
        <p:spPr>
          <a:xfrm>
            <a:off x="520037" y="979675"/>
            <a:ext cx="2142699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_tradnl" sz="900" b="1" dirty="0">
                <a:solidFill>
                  <a:schemeClr val="accent1"/>
                </a:solidFill>
                <a:latin typeface="Calibri" panose="020F0502020204030204" pitchFamily="34" charset="0"/>
              </a:rPr>
              <a:t>MOTIVOS ECONÓMICOS</a:t>
            </a:r>
            <a:endParaRPr lang="es-ES" sz="900" b="1" dirty="0">
              <a:solidFill>
                <a:schemeClr val="accent1"/>
              </a:solidFill>
            </a:endParaRPr>
          </a:p>
        </p:txBody>
      </p:sp>
      <p:sp>
        <p:nvSpPr>
          <p:cNvPr id="22" name="101 Rectángulo"/>
          <p:cNvSpPr/>
          <p:nvPr/>
        </p:nvSpPr>
        <p:spPr>
          <a:xfrm>
            <a:off x="533686" y="1780319"/>
            <a:ext cx="2142699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_tradnl" sz="900" b="1" dirty="0">
                <a:solidFill>
                  <a:schemeClr val="accent2"/>
                </a:solidFill>
                <a:latin typeface="Calibri" panose="020F0502020204030204" pitchFamily="34" charset="0"/>
              </a:rPr>
              <a:t>MOTIVOS PRÁCTICOS</a:t>
            </a:r>
            <a:endParaRPr lang="es-ES" sz="900" b="1" dirty="0">
              <a:solidFill>
                <a:schemeClr val="accent2"/>
              </a:solidFill>
            </a:endParaRPr>
          </a:p>
        </p:txBody>
      </p:sp>
      <p:sp>
        <p:nvSpPr>
          <p:cNvPr id="23" name="101 Rectángulo"/>
          <p:cNvSpPr/>
          <p:nvPr/>
        </p:nvSpPr>
        <p:spPr>
          <a:xfrm>
            <a:off x="533687" y="2794910"/>
            <a:ext cx="2142699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S_tradnl" sz="900" b="1" dirty="0">
                <a:solidFill>
                  <a:schemeClr val="accent3"/>
                </a:solidFill>
                <a:latin typeface="Calibri" panose="020F0502020204030204" pitchFamily="34" charset="0"/>
              </a:rPr>
              <a:t>IMPUNIDAD/INOCUIDAD</a:t>
            </a:r>
            <a:endParaRPr lang="es-ES" sz="900" b="1" dirty="0">
              <a:solidFill>
                <a:schemeClr val="accent3"/>
              </a:solidFill>
            </a:endParaRPr>
          </a:p>
        </p:txBody>
      </p:sp>
      <p:sp>
        <p:nvSpPr>
          <p:cNvPr id="24" name="33 Flecha abajo"/>
          <p:cNvSpPr/>
          <p:nvPr/>
        </p:nvSpPr>
        <p:spPr>
          <a:xfrm flipV="1">
            <a:off x="4849319" y="1867223"/>
            <a:ext cx="161585" cy="140525"/>
          </a:xfrm>
          <a:prstGeom prst="down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buSzPct val="60000"/>
            </a:pPr>
            <a:endParaRPr lang="es-ES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34 CuadroTexto"/>
          <p:cNvSpPr txBox="1"/>
          <p:nvPr/>
        </p:nvSpPr>
        <p:spPr>
          <a:xfrm>
            <a:off x="4105564" y="915571"/>
            <a:ext cx="1649094" cy="1505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000"/>
              </a:lnSpc>
            </a:pP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Tendencia</a:t>
            </a:r>
          </a:p>
        </p:txBody>
      </p:sp>
      <p:sp>
        <p:nvSpPr>
          <p:cNvPr id="26" name="13 Igual que"/>
          <p:cNvSpPr/>
          <p:nvPr/>
        </p:nvSpPr>
        <p:spPr bwMode="gray">
          <a:xfrm>
            <a:off x="4772365" y="2572610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33 Flecha abajo"/>
          <p:cNvSpPr/>
          <p:nvPr/>
        </p:nvSpPr>
        <p:spPr>
          <a:xfrm flipV="1">
            <a:off x="4849319" y="2222671"/>
            <a:ext cx="161585" cy="140525"/>
          </a:xfrm>
          <a:prstGeom prst="down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buSzPct val="60000"/>
            </a:pPr>
            <a:endParaRPr lang="es-ES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33 Flecha abajo"/>
          <p:cNvSpPr/>
          <p:nvPr/>
        </p:nvSpPr>
        <p:spPr>
          <a:xfrm flipV="1">
            <a:off x="4849319" y="2932043"/>
            <a:ext cx="161585" cy="140525"/>
          </a:xfrm>
          <a:prstGeom prst="down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buSzPct val="60000"/>
            </a:pPr>
            <a:endParaRPr lang="es-ES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13 Igual que"/>
          <p:cNvSpPr/>
          <p:nvPr/>
        </p:nvSpPr>
        <p:spPr bwMode="gray">
          <a:xfrm>
            <a:off x="4772365" y="3273294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13 Flecha arriba"/>
          <p:cNvSpPr/>
          <p:nvPr/>
        </p:nvSpPr>
        <p:spPr bwMode="gray">
          <a:xfrm>
            <a:off x="4854406" y="3979362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0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gray">
          <a:xfrm>
            <a:off x="283654" y="70490"/>
            <a:ext cx="6408889" cy="4031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Otras opiniones sobre el consumo ilícito de futbol </a:t>
            </a:r>
          </a:p>
        </p:txBody>
      </p:sp>
      <p:sp>
        <p:nvSpPr>
          <p:cNvPr id="11" name="57 CuadroTexto"/>
          <p:cNvSpPr txBox="1"/>
          <p:nvPr/>
        </p:nvSpPr>
        <p:spPr>
          <a:xfrm>
            <a:off x="-96498" y="1115685"/>
            <a:ext cx="2743063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r">
              <a:spcBef>
                <a:spcPts val="300"/>
              </a:spcBef>
            </a:pPr>
            <a:r>
              <a:rPr lang="es-ES" sz="9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MOTIVOS ECONOMICOS Y PRACTICOS</a:t>
            </a:r>
          </a:p>
        </p:txBody>
      </p:sp>
      <p:sp>
        <p:nvSpPr>
          <p:cNvPr id="12" name="57 CuadroTexto"/>
          <p:cNvSpPr txBox="1"/>
          <p:nvPr/>
        </p:nvSpPr>
        <p:spPr>
          <a:xfrm>
            <a:off x="353226" y="2557019"/>
            <a:ext cx="2298502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r">
              <a:spcBef>
                <a:spcPts val="300"/>
              </a:spcBef>
            </a:pPr>
            <a:r>
              <a:rPr lang="es-ES" sz="9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DERECHO DEL INTERNAUTA</a:t>
            </a:r>
          </a:p>
        </p:txBody>
      </p:sp>
      <p:sp>
        <p:nvSpPr>
          <p:cNvPr id="13" name="17 CuadroTexto"/>
          <p:cNvSpPr txBox="1"/>
          <p:nvPr/>
        </p:nvSpPr>
        <p:spPr>
          <a:xfrm>
            <a:off x="-404826" y="2899233"/>
            <a:ext cx="3051391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r">
              <a:spcBef>
                <a:spcPts val="300"/>
              </a:spcBef>
            </a:pPr>
            <a:r>
              <a:rPr lang="es-ES" sz="900" b="1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IMPUNIDAD - INOCUIDAD PARA EL SECTOR </a:t>
            </a:r>
          </a:p>
        </p:txBody>
      </p:sp>
      <p:sp>
        <p:nvSpPr>
          <p:cNvPr id="1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304794" y="5014783"/>
            <a:ext cx="7066212" cy="125509"/>
          </a:xfrm>
        </p:spPr>
        <p:txBody>
          <a:bodyPr/>
          <a:lstStyle/>
          <a:p>
            <a:r>
              <a:rPr lang="es-ES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Unidad: Porcentajes (7 a 10) / Base: Piratas fútbol</a:t>
            </a:r>
          </a:p>
        </p:txBody>
      </p:sp>
      <p:graphicFrame>
        <p:nvGraphicFramePr>
          <p:cNvPr id="15" name="Chart 8"/>
          <p:cNvGraphicFramePr/>
          <p:nvPr>
            <p:extLst>
              <p:ext uri="{D42A27DB-BD31-4B8C-83A1-F6EECF244321}">
                <p14:modId xmlns:p14="http://schemas.microsoft.com/office/powerpoint/2010/main" val="1127335061"/>
              </p:ext>
            </p:extLst>
          </p:nvPr>
        </p:nvGraphicFramePr>
        <p:xfrm>
          <a:off x="477672" y="1180401"/>
          <a:ext cx="4337786" cy="319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28 CuadroTexto"/>
          <p:cNvSpPr txBox="1"/>
          <p:nvPr/>
        </p:nvSpPr>
        <p:spPr bwMode="gray">
          <a:xfrm>
            <a:off x="5797817" y="2144001"/>
            <a:ext cx="3070745" cy="1143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ts val="300"/>
              </a:spcBef>
            </a:pP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Los </a:t>
            </a:r>
            <a:r>
              <a:rPr lang="es-ES_tradnl" sz="1400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principales motivos 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para acceder a contenidos ilícitos de fútbol son: los </a:t>
            </a:r>
            <a:r>
              <a:rPr lang="es-ES_tradnl" sz="1400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futbolistas ganan ya mucho dinero (73%) 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y el </a:t>
            </a:r>
            <a:r>
              <a:rPr lang="es-ES_tradnl" sz="1400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coste de acceder 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al fútbol </a:t>
            </a:r>
            <a:r>
              <a:rPr lang="es-ES_tradnl" sz="1400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a través de otros sistemas (60%)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7" name="29 Conector recto"/>
          <p:cNvCxnSpPr/>
          <p:nvPr/>
        </p:nvCxnSpPr>
        <p:spPr>
          <a:xfrm>
            <a:off x="5737604" y="1937623"/>
            <a:ext cx="319116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9 Conector recto"/>
          <p:cNvCxnSpPr/>
          <p:nvPr/>
        </p:nvCxnSpPr>
        <p:spPr>
          <a:xfrm>
            <a:off x="5725615" y="3502190"/>
            <a:ext cx="321514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3 Flecha arriba"/>
          <p:cNvSpPr/>
          <p:nvPr/>
        </p:nvSpPr>
        <p:spPr bwMode="gray">
          <a:xfrm>
            <a:off x="4993506" y="1290265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34 CuadroTexto"/>
          <p:cNvSpPr txBox="1"/>
          <p:nvPr/>
        </p:nvSpPr>
        <p:spPr>
          <a:xfrm>
            <a:off x="4267345" y="915571"/>
            <a:ext cx="1649094" cy="1505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000"/>
              </a:lnSpc>
            </a:pP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Tendencia</a:t>
            </a:r>
          </a:p>
        </p:txBody>
      </p:sp>
      <p:sp>
        <p:nvSpPr>
          <p:cNvPr id="21" name="13 Flecha arriba"/>
          <p:cNvSpPr/>
          <p:nvPr/>
        </p:nvSpPr>
        <p:spPr bwMode="gray">
          <a:xfrm>
            <a:off x="4993506" y="1654397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13 Flecha arriba"/>
          <p:cNvSpPr/>
          <p:nvPr/>
        </p:nvSpPr>
        <p:spPr bwMode="gray">
          <a:xfrm>
            <a:off x="4993506" y="3878774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13 Flecha arriba"/>
          <p:cNvSpPr/>
          <p:nvPr/>
        </p:nvSpPr>
        <p:spPr bwMode="gray">
          <a:xfrm>
            <a:off x="4993506" y="2767033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13 Flecha arriba"/>
          <p:cNvSpPr/>
          <p:nvPr/>
        </p:nvSpPr>
        <p:spPr bwMode="gray">
          <a:xfrm>
            <a:off x="4993506" y="2067254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13 Igual que"/>
          <p:cNvSpPr/>
          <p:nvPr/>
        </p:nvSpPr>
        <p:spPr bwMode="gray">
          <a:xfrm>
            <a:off x="4911465" y="3122210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25 Flecha abajo"/>
          <p:cNvSpPr/>
          <p:nvPr/>
        </p:nvSpPr>
        <p:spPr bwMode="gray">
          <a:xfrm>
            <a:off x="4999361" y="3535067"/>
            <a:ext cx="139700" cy="107945"/>
          </a:xfrm>
          <a:prstGeom prst="downArrow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5 Flecha abajo"/>
          <p:cNvSpPr/>
          <p:nvPr/>
        </p:nvSpPr>
        <p:spPr bwMode="gray">
          <a:xfrm>
            <a:off x="4999361" y="2449074"/>
            <a:ext cx="139700" cy="107945"/>
          </a:xfrm>
          <a:prstGeom prst="downArrow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5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6126258" y="1836877"/>
            <a:ext cx="1623901" cy="2899974"/>
            <a:chOff x="6315075" y="1564842"/>
            <a:chExt cx="2055055" cy="2992748"/>
          </a:xfrm>
        </p:grpSpPr>
        <p:grpSp>
          <p:nvGrpSpPr>
            <p:cNvPr id="18" name="17 Grupo"/>
            <p:cNvGrpSpPr/>
            <p:nvPr/>
          </p:nvGrpSpPr>
          <p:grpSpPr>
            <a:xfrm>
              <a:off x="6668834" y="1914525"/>
              <a:ext cx="1046415" cy="2324100"/>
              <a:chOff x="1192547" y="2798016"/>
              <a:chExt cx="712956" cy="1971007"/>
            </a:xfrm>
          </p:grpSpPr>
          <p:pic>
            <p:nvPicPr>
              <p:cNvPr id="20" name="19 Imagen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547" y="3370555"/>
                <a:ext cx="708681" cy="1398468"/>
              </a:xfrm>
              <a:prstGeom prst="rect">
                <a:avLst/>
              </a:prstGeom>
            </p:spPr>
          </p:pic>
          <p:sp>
            <p:nvSpPr>
              <p:cNvPr id="21" name="20 Rectángulo"/>
              <p:cNvSpPr/>
              <p:nvPr/>
            </p:nvSpPr>
            <p:spPr bwMode="gray">
              <a:xfrm>
                <a:off x="1337503" y="3342820"/>
                <a:ext cx="563725" cy="3419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s-ES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21 Rectángulo"/>
              <p:cNvSpPr/>
              <p:nvPr/>
            </p:nvSpPr>
            <p:spPr bwMode="gray">
              <a:xfrm>
                <a:off x="1581150" y="3546358"/>
                <a:ext cx="324353" cy="3419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s-ES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12"/>
              <p:cNvSpPr>
                <a:spLocks noChangeAspect="1" noEditPoints="1"/>
              </p:cNvSpPr>
              <p:nvPr/>
            </p:nvSpPr>
            <p:spPr bwMode="auto">
              <a:xfrm>
                <a:off x="1386796" y="2798016"/>
                <a:ext cx="144956" cy="786351"/>
              </a:xfrm>
              <a:custGeom>
                <a:avLst/>
                <a:gdLst/>
                <a:ahLst/>
                <a:cxnLst>
                  <a:cxn ang="0">
                    <a:pos x="0" y="383"/>
                  </a:cxn>
                  <a:cxn ang="0">
                    <a:pos x="11" y="359"/>
                  </a:cxn>
                  <a:cxn ang="0">
                    <a:pos x="40" y="352"/>
                  </a:cxn>
                  <a:cxn ang="0">
                    <a:pos x="68" y="359"/>
                  </a:cxn>
                  <a:cxn ang="0">
                    <a:pos x="79" y="383"/>
                  </a:cxn>
                  <a:cxn ang="0">
                    <a:pos x="79" y="396"/>
                  </a:cxn>
                  <a:cxn ang="0">
                    <a:pos x="68" y="420"/>
                  </a:cxn>
                  <a:cxn ang="0">
                    <a:pos x="40" y="427"/>
                  </a:cxn>
                  <a:cxn ang="0">
                    <a:pos x="11" y="420"/>
                  </a:cxn>
                  <a:cxn ang="0">
                    <a:pos x="0" y="396"/>
                  </a:cxn>
                  <a:cxn ang="0">
                    <a:pos x="0" y="383"/>
                  </a:cxn>
                  <a:cxn ang="0">
                    <a:pos x="5" y="25"/>
                  </a:cxn>
                  <a:cxn ang="0">
                    <a:pos x="13" y="5"/>
                  </a:cxn>
                  <a:cxn ang="0">
                    <a:pos x="40" y="0"/>
                  </a:cxn>
                  <a:cxn ang="0">
                    <a:pos x="66" y="5"/>
                  </a:cxn>
                  <a:cxn ang="0">
                    <a:pos x="75" y="25"/>
                  </a:cxn>
                  <a:cxn ang="0">
                    <a:pos x="75" y="282"/>
                  </a:cxn>
                  <a:cxn ang="0">
                    <a:pos x="66" y="302"/>
                  </a:cxn>
                  <a:cxn ang="0">
                    <a:pos x="40" y="307"/>
                  </a:cxn>
                  <a:cxn ang="0">
                    <a:pos x="13" y="302"/>
                  </a:cxn>
                  <a:cxn ang="0">
                    <a:pos x="5" y="282"/>
                  </a:cxn>
                  <a:cxn ang="0">
                    <a:pos x="5" y="25"/>
                  </a:cxn>
                </a:cxnLst>
                <a:rect l="0" t="0" r="r" b="b"/>
                <a:pathLst>
                  <a:path w="79" h="427">
                    <a:moveTo>
                      <a:pt x="0" y="383"/>
                    </a:moveTo>
                    <a:cubicBezTo>
                      <a:pt x="0" y="372"/>
                      <a:pt x="4" y="364"/>
                      <a:pt x="11" y="359"/>
                    </a:cubicBezTo>
                    <a:cubicBezTo>
                      <a:pt x="19" y="354"/>
                      <a:pt x="28" y="352"/>
                      <a:pt x="40" y="352"/>
                    </a:cubicBezTo>
                    <a:cubicBezTo>
                      <a:pt x="51" y="352"/>
                      <a:pt x="60" y="354"/>
                      <a:pt x="68" y="359"/>
                    </a:cubicBezTo>
                    <a:cubicBezTo>
                      <a:pt x="75" y="364"/>
                      <a:pt x="79" y="372"/>
                      <a:pt x="79" y="383"/>
                    </a:cubicBezTo>
                    <a:cubicBezTo>
                      <a:pt x="79" y="396"/>
                      <a:pt x="79" y="396"/>
                      <a:pt x="79" y="396"/>
                    </a:cubicBezTo>
                    <a:cubicBezTo>
                      <a:pt x="79" y="407"/>
                      <a:pt x="75" y="415"/>
                      <a:pt x="68" y="420"/>
                    </a:cubicBezTo>
                    <a:cubicBezTo>
                      <a:pt x="60" y="425"/>
                      <a:pt x="51" y="427"/>
                      <a:pt x="40" y="427"/>
                    </a:cubicBezTo>
                    <a:cubicBezTo>
                      <a:pt x="28" y="427"/>
                      <a:pt x="19" y="425"/>
                      <a:pt x="11" y="420"/>
                    </a:cubicBezTo>
                    <a:cubicBezTo>
                      <a:pt x="4" y="415"/>
                      <a:pt x="0" y="407"/>
                      <a:pt x="0" y="396"/>
                    </a:cubicBezTo>
                    <a:lnTo>
                      <a:pt x="0" y="383"/>
                    </a:lnTo>
                    <a:close/>
                    <a:moveTo>
                      <a:pt x="5" y="25"/>
                    </a:moveTo>
                    <a:cubicBezTo>
                      <a:pt x="5" y="15"/>
                      <a:pt x="7" y="9"/>
                      <a:pt x="13" y="5"/>
                    </a:cubicBezTo>
                    <a:cubicBezTo>
                      <a:pt x="19" y="2"/>
                      <a:pt x="28" y="0"/>
                      <a:pt x="40" y="0"/>
                    </a:cubicBezTo>
                    <a:cubicBezTo>
                      <a:pt x="52" y="0"/>
                      <a:pt x="61" y="2"/>
                      <a:pt x="66" y="5"/>
                    </a:cubicBezTo>
                    <a:cubicBezTo>
                      <a:pt x="72" y="9"/>
                      <a:pt x="75" y="15"/>
                      <a:pt x="75" y="25"/>
                    </a:cubicBezTo>
                    <a:cubicBezTo>
                      <a:pt x="75" y="282"/>
                      <a:pt x="75" y="282"/>
                      <a:pt x="75" y="282"/>
                    </a:cubicBezTo>
                    <a:cubicBezTo>
                      <a:pt x="75" y="292"/>
                      <a:pt x="72" y="299"/>
                      <a:pt x="66" y="302"/>
                    </a:cubicBezTo>
                    <a:cubicBezTo>
                      <a:pt x="61" y="305"/>
                      <a:pt x="52" y="307"/>
                      <a:pt x="40" y="307"/>
                    </a:cubicBezTo>
                    <a:cubicBezTo>
                      <a:pt x="28" y="307"/>
                      <a:pt x="19" y="305"/>
                      <a:pt x="13" y="302"/>
                    </a:cubicBezTo>
                    <a:cubicBezTo>
                      <a:pt x="8" y="299"/>
                      <a:pt x="5" y="292"/>
                      <a:pt x="5" y="282"/>
                    </a:cubicBezTo>
                    <a:lnTo>
                      <a:pt x="5" y="25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alpha val="4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9" name="18 Rectángulo"/>
            <p:cNvSpPr/>
            <p:nvPr/>
          </p:nvSpPr>
          <p:spPr bwMode="gray">
            <a:xfrm>
              <a:off x="6315075" y="1564842"/>
              <a:ext cx="2055055" cy="2992748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s-E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Notoriedad de campañas. Evolución 2017 vs 2016</a:t>
            </a:r>
          </a:p>
        </p:txBody>
      </p:sp>
      <p:graphicFrame>
        <p:nvGraphicFramePr>
          <p:cNvPr id="36" name="Chart 8"/>
          <p:cNvGraphicFramePr/>
          <p:nvPr>
            <p:extLst>
              <p:ext uri="{D42A27DB-BD31-4B8C-83A1-F6EECF244321}">
                <p14:modId xmlns:p14="http://schemas.microsoft.com/office/powerpoint/2010/main" val="524278813"/>
              </p:ext>
            </p:extLst>
          </p:nvPr>
        </p:nvGraphicFramePr>
        <p:xfrm>
          <a:off x="669149" y="1139482"/>
          <a:ext cx="6955954" cy="353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6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4739976"/>
            <a:ext cx="8496300" cy="396880"/>
          </a:xfrm>
        </p:spPr>
        <p:txBody>
          <a:bodyPr/>
          <a:lstStyle/>
          <a:p>
            <a:r>
              <a:rPr lang="es-ES_tradnl" sz="9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Unidad: Porcentajes / </a:t>
            </a:r>
            <a:r>
              <a:rPr lang="es-ES" sz="900" i="1" dirty="0">
                <a:solidFill>
                  <a:srgbClr val="9285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Muestra total</a:t>
            </a:r>
            <a:endParaRPr lang="es-ES_tradnl" sz="9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38481"/>
              </p:ext>
            </p:extLst>
          </p:nvPr>
        </p:nvGraphicFramePr>
        <p:xfrm>
          <a:off x="-234728" y="1202553"/>
          <a:ext cx="3683305" cy="296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77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Campañas de tráfico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77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Campaña prevención de incendios forestales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773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Campaña antipiratería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77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Campaña antifraude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fiscal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773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Campaña piratería Fútbol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27 Flecha abajo"/>
          <p:cNvSpPr/>
          <p:nvPr/>
        </p:nvSpPr>
        <p:spPr bwMode="gray">
          <a:xfrm>
            <a:off x="7574612" y="3263208"/>
            <a:ext cx="139700" cy="107945"/>
          </a:xfrm>
          <a:prstGeom prst="downArrow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6 Flecha arriba"/>
          <p:cNvSpPr/>
          <p:nvPr/>
        </p:nvSpPr>
        <p:spPr bwMode="gray">
          <a:xfrm>
            <a:off x="7568757" y="2036196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6 Flecha arriba"/>
          <p:cNvSpPr/>
          <p:nvPr/>
        </p:nvSpPr>
        <p:spPr bwMode="gray">
          <a:xfrm>
            <a:off x="7568757" y="1431433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26 Flecha arriba"/>
          <p:cNvSpPr/>
          <p:nvPr/>
        </p:nvSpPr>
        <p:spPr bwMode="gray">
          <a:xfrm>
            <a:off x="7568757" y="2624958"/>
            <a:ext cx="151410" cy="118665"/>
          </a:xfrm>
          <a:prstGeom prst="up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s-ES" sz="14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13 Igual que"/>
          <p:cNvSpPr/>
          <p:nvPr/>
        </p:nvSpPr>
        <p:spPr bwMode="gray">
          <a:xfrm>
            <a:off x="7486716" y="3801091"/>
            <a:ext cx="315493" cy="179294"/>
          </a:xfrm>
          <a:prstGeom prst="mathEqual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s-ES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34 CuadroTexto"/>
          <p:cNvSpPr txBox="1"/>
          <p:nvPr/>
        </p:nvSpPr>
        <p:spPr>
          <a:xfrm>
            <a:off x="6816756" y="1014067"/>
            <a:ext cx="1649094" cy="1505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000"/>
              </a:lnSpc>
            </a:pP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Tendencia</a:t>
            </a:r>
          </a:p>
        </p:txBody>
      </p:sp>
    </p:spTree>
    <p:extLst>
      <p:ext uri="{BB962C8B-B14F-4D97-AF65-F5344CB8AC3E}">
        <p14:creationId xmlns:p14="http://schemas.microsoft.com/office/powerpoint/2010/main" val="71745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5022063"/>
            <a:ext cx="8496300" cy="144462"/>
          </a:xfrm>
        </p:spPr>
        <p:txBody>
          <a:bodyPr/>
          <a:lstStyle/>
          <a:p>
            <a:r>
              <a:rPr lang="es-ES" sz="9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Unidad: Porcentajes / Base:  Piratas puros</a:t>
            </a:r>
            <a:endParaRPr lang="es-ES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¿Cómo acceden a los </a:t>
            </a:r>
            <a:r>
              <a:rPr lang="es-ES_tradnl" sz="24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ilícitos</a:t>
            </a:r>
            <a:r>
              <a:rPr lang="es-ES_tradnl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s-ES" sz="2000" b="1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88446"/>
              </p:ext>
            </p:extLst>
          </p:nvPr>
        </p:nvGraphicFramePr>
        <p:xfrm>
          <a:off x="229661" y="1143050"/>
          <a:ext cx="3905249" cy="21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1 Grupo"/>
          <p:cNvGrpSpPr/>
          <p:nvPr/>
        </p:nvGrpSpPr>
        <p:grpSpPr>
          <a:xfrm>
            <a:off x="4690281" y="995284"/>
            <a:ext cx="4101394" cy="951287"/>
            <a:chOff x="4700609" y="1183699"/>
            <a:chExt cx="4138591" cy="951287"/>
          </a:xfrm>
          <a:effectLst/>
        </p:grpSpPr>
        <p:sp>
          <p:nvSpPr>
            <p:cNvPr id="31" name="30 Flecha derecha"/>
            <p:cNvSpPr/>
            <p:nvPr/>
          </p:nvSpPr>
          <p:spPr bwMode="gray">
            <a:xfrm>
              <a:off x="4700609" y="1346417"/>
              <a:ext cx="702831" cy="476250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en-US" sz="1600" dirty="0" err="1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graphicFrame>
          <p:nvGraphicFramePr>
            <p:cNvPr id="32" name="31 Gráfico"/>
            <p:cNvGraphicFramePr/>
            <p:nvPr>
              <p:extLst>
                <p:ext uri="{D42A27DB-BD31-4B8C-83A1-F6EECF244321}">
                  <p14:modId xmlns:p14="http://schemas.microsoft.com/office/powerpoint/2010/main" val="700526845"/>
                </p:ext>
              </p:extLst>
            </p:nvPr>
          </p:nvGraphicFramePr>
          <p:xfrm>
            <a:off x="5001659" y="1183699"/>
            <a:ext cx="3837541" cy="9512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26" name="Picture 8" descr="http://www.adweek.com/files/imagecache/node-blog/blogs/yahoo-origin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4604" y="1804115"/>
            <a:ext cx="490079" cy="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www.underconsideration.com/brandnew/archives/bing_2013_logo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7993" y="1808602"/>
            <a:ext cx="482334" cy="18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s://gigaompaidcontent.files.wordpress.com/2012/02/new-google-logo-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812" y="1775162"/>
            <a:ext cx="443346" cy="14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 bwMode="gray">
          <a:xfrm>
            <a:off x="8076195" y="1786604"/>
            <a:ext cx="56110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_tradnl" sz="1100" dirty="0">
                <a:latin typeface="Calibri" panose="020F0502020204030204" pitchFamily="34" charset="0"/>
                <a:cs typeface="Arial" pitchFamily="34" charset="0"/>
              </a:rPr>
              <a:t>Otros</a:t>
            </a:r>
            <a:endParaRPr lang="es-ES" sz="1100" dirty="0" err="1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8" name="37 Flecha derecha"/>
          <p:cNvSpPr/>
          <p:nvPr/>
        </p:nvSpPr>
        <p:spPr bwMode="gray">
          <a:xfrm>
            <a:off x="4690281" y="2785911"/>
            <a:ext cx="666167" cy="47625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1600" dirty="0" err="1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354034476"/>
              </p:ext>
            </p:extLst>
          </p:nvPr>
        </p:nvGraphicFramePr>
        <p:xfrm>
          <a:off x="5078745" y="2505222"/>
          <a:ext cx="3926709" cy="87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7" name="29 Conector recto"/>
          <p:cNvCxnSpPr/>
          <p:nvPr/>
        </p:nvCxnSpPr>
        <p:spPr>
          <a:xfrm>
            <a:off x="447261" y="4665027"/>
            <a:ext cx="8071176" cy="1042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569101" y="3985308"/>
            <a:ext cx="7639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de cada 10 internautas </a:t>
            </a:r>
            <a:r>
              <a:rPr lang="es-ES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utilizan buscadores para acceder a contenidos </a:t>
            </a:r>
            <a:r>
              <a:rPr lang="es-ES" b="1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ilícitos</a:t>
            </a:r>
            <a:r>
              <a:rPr lang="es-ES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el 99% de ellos utilizan </a:t>
            </a:r>
            <a:r>
              <a:rPr lang="es-ES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Google. </a:t>
            </a:r>
            <a:endParaRPr lang="es-ES" dirty="0">
              <a:solidFill>
                <a:srgbClr val="3F3F3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447261" y="3941261"/>
            <a:ext cx="8071176" cy="1042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7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247396" y="4519030"/>
            <a:ext cx="7102354" cy="553303"/>
          </a:xfrm>
        </p:spPr>
        <p:txBody>
          <a:bodyPr/>
          <a:lstStyle/>
          <a:p>
            <a:r>
              <a:rPr lang="es-ES" sz="9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Unidad: Porcentajes / Base: Piratas </a:t>
            </a:r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323411" y="36392"/>
            <a:ext cx="6408889" cy="576080"/>
          </a:xfrm>
        </p:spPr>
        <p:txBody>
          <a:bodyPr anchor="ctr"/>
          <a:lstStyle/>
          <a:p>
            <a:r>
              <a:rPr lang="es-ES_tradnl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Fuentes de ingresos</a:t>
            </a:r>
            <a:endParaRPr lang="es-ES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9621" y="1017381"/>
            <a:ext cx="2576853" cy="24198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defRPr sz="1200" b="1">
                <a:solidFill>
                  <a:srgbClr val="9285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¿Ha tenido que </a:t>
            </a:r>
            <a:r>
              <a:rPr lang="es-ES" sz="11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registrarse como usuario</a:t>
            </a:r>
            <a:r>
              <a:rPr lang="es-E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654541862"/>
              </p:ext>
            </p:extLst>
          </p:nvPr>
        </p:nvGraphicFramePr>
        <p:xfrm>
          <a:off x="336471" y="1309062"/>
          <a:ext cx="2459894" cy="170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3910065" y="1011076"/>
            <a:ext cx="1552353" cy="24588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defRPr sz="1200" b="1">
                <a:solidFill>
                  <a:srgbClr val="9285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s-E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¿Tienen </a:t>
            </a:r>
            <a:r>
              <a:rPr lang="es-ES" sz="11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publicidad?</a:t>
            </a: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4013926842"/>
              </p:ext>
            </p:extLst>
          </p:nvPr>
        </p:nvGraphicFramePr>
        <p:xfrm>
          <a:off x="3175342" y="1215195"/>
          <a:ext cx="2640648" cy="165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6882869" y="1017381"/>
            <a:ext cx="1552353" cy="24588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defRPr sz="1200" b="1">
                <a:solidFill>
                  <a:srgbClr val="9285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s-ES" sz="11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Publicidad</a:t>
            </a:r>
            <a:r>
              <a:rPr lang="es-E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que </a:t>
            </a:r>
            <a:r>
              <a:rPr lang="es-ES" sz="11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recuerda</a:t>
            </a:r>
          </a:p>
        </p:txBody>
      </p:sp>
      <p:graphicFrame>
        <p:nvGraphicFramePr>
          <p:cNvPr id="29" name="28 Gráfico"/>
          <p:cNvGraphicFramePr/>
          <p:nvPr>
            <p:extLst>
              <p:ext uri="{D42A27DB-BD31-4B8C-83A1-F6EECF244321}">
                <p14:modId xmlns:p14="http://schemas.microsoft.com/office/powerpoint/2010/main" val="1012619651"/>
              </p:ext>
            </p:extLst>
          </p:nvPr>
        </p:nvGraphicFramePr>
        <p:xfrm>
          <a:off x="6298835" y="1222284"/>
          <a:ext cx="2640648" cy="246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486603" y="3232920"/>
            <a:ext cx="2576853" cy="24198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defRPr sz="1200" b="1">
                <a:solidFill>
                  <a:srgbClr val="9285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Qué </a:t>
            </a:r>
            <a:r>
              <a:rPr lang="es-ES" sz="11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datos</a:t>
            </a:r>
            <a:r>
              <a:rPr lang="es-E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has tenido que aportar?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213905018"/>
              </p:ext>
            </p:extLst>
          </p:nvPr>
        </p:nvGraphicFramePr>
        <p:xfrm>
          <a:off x="486603" y="3474900"/>
          <a:ext cx="2391780" cy="95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8" name="Gerade Verbindung 54"/>
          <p:cNvCxnSpPr/>
          <p:nvPr>
            <p:custDataLst>
              <p:tags r:id="rId1"/>
            </p:custDataLst>
          </p:nvPr>
        </p:nvCxnSpPr>
        <p:spPr bwMode="gray">
          <a:xfrm flipH="1">
            <a:off x="3097892" y="1010101"/>
            <a:ext cx="4853" cy="3416086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2 Título"/>
          <p:cNvSpPr txBox="1">
            <a:spLocks/>
          </p:cNvSpPr>
          <p:nvPr/>
        </p:nvSpPr>
        <p:spPr bwMode="gray">
          <a:xfrm>
            <a:off x="247396" y="495338"/>
            <a:ext cx="6408889" cy="5760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s-ES_tradnl" sz="1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Cuando accede a los </a:t>
            </a:r>
            <a:r>
              <a:rPr lang="es-ES_tradnl" sz="20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contenidos ilícitos</a:t>
            </a:r>
            <a:r>
              <a:rPr lang="es-ES_tradnl" sz="1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s-ES" sz="16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28 CuadroTexto"/>
          <p:cNvSpPr txBox="1"/>
          <p:nvPr/>
        </p:nvSpPr>
        <p:spPr bwMode="gray">
          <a:xfrm>
            <a:off x="3376246" y="4527078"/>
            <a:ext cx="5299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ts val="300"/>
              </a:spcBef>
            </a:pP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La </a:t>
            </a:r>
            <a:r>
              <a:rPr lang="es-ES_tradnl" sz="1400" b="1" dirty="0">
                <a:latin typeface="Calibri Light" panose="020F0302020204030204" pitchFamily="34" charset="0"/>
                <a:cs typeface="Arial" pitchFamily="34" charset="0"/>
              </a:rPr>
              <a:t>mayoría de los portales 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de </a:t>
            </a:r>
            <a:r>
              <a:rPr lang="es-ES_tradnl" sz="1400" b="1" dirty="0">
                <a:latin typeface="Calibri Light" panose="020F0302020204030204" pitchFamily="34" charset="0"/>
                <a:cs typeface="Arial" pitchFamily="34" charset="0"/>
              </a:rPr>
              <a:t>contenidos ilícitos tienen publicidad. 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Un </a:t>
            </a:r>
            <a:r>
              <a:rPr lang="es-ES_tradnl" sz="1400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8% 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de los piratas </a:t>
            </a:r>
            <a:r>
              <a:rPr lang="es-ES_tradnl" sz="1400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han tenido que pagar </a:t>
            </a:r>
            <a:r>
              <a:rPr lang="es-ES_tradnl" sz="1400" dirty="0">
                <a:latin typeface="Calibri Light" panose="020F0302020204030204" pitchFamily="34" charset="0"/>
                <a:cs typeface="Arial" pitchFamily="34" charset="0"/>
              </a:rPr>
              <a:t>por el </a:t>
            </a:r>
            <a:r>
              <a:rPr lang="es-ES_tradnl" sz="1400" b="1" dirty="0">
                <a:solidFill>
                  <a:schemeClr val="accent1"/>
                </a:solidFill>
                <a:latin typeface="Calibri Light" panose="020F0302020204030204" pitchFamily="34" charset="0"/>
                <a:cs typeface="Arial" pitchFamily="34" charset="0"/>
              </a:rPr>
              <a:t>acceso a contenidos ilícitos</a:t>
            </a:r>
            <a:endParaRPr lang="es-ES_tradnl" sz="1600" b="1" dirty="0">
              <a:solidFill>
                <a:schemeClr val="accent1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cxnSp>
        <p:nvCxnSpPr>
          <p:cNvPr id="42" name="29 Conector recto"/>
          <p:cNvCxnSpPr/>
          <p:nvPr/>
        </p:nvCxnSpPr>
        <p:spPr>
          <a:xfrm flipV="1">
            <a:off x="4258917" y="4426187"/>
            <a:ext cx="4084983" cy="1616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29 Conector recto"/>
          <p:cNvCxnSpPr/>
          <p:nvPr/>
        </p:nvCxnSpPr>
        <p:spPr>
          <a:xfrm flipV="1">
            <a:off x="4283763" y="5072333"/>
            <a:ext cx="4084983" cy="1616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30 CuadroTexto"/>
          <p:cNvSpPr txBox="1"/>
          <p:nvPr/>
        </p:nvSpPr>
        <p:spPr>
          <a:xfrm>
            <a:off x="3486457" y="3260901"/>
            <a:ext cx="2466784" cy="41125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defRPr sz="1200" b="1">
                <a:solidFill>
                  <a:srgbClr val="92858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s-ES" sz="1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 pagado </a:t>
            </a:r>
            <a:r>
              <a:rPr lang="es-E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alguna vez por el </a:t>
            </a:r>
            <a:r>
              <a:rPr lang="es-ES" sz="1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contenido</a:t>
            </a:r>
            <a:r>
              <a:rPr lang="es-E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que tiene descargado en estas páginas</a:t>
            </a:r>
          </a:p>
        </p:txBody>
      </p:sp>
      <p:sp>
        <p:nvSpPr>
          <p:cNvPr id="18" name="36 CuadroTexto"/>
          <p:cNvSpPr txBox="1"/>
          <p:nvPr/>
        </p:nvSpPr>
        <p:spPr>
          <a:xfrm>
            <a:off x="4249000" y="3626295"/>
            <a:ext cx="818817" cy="565146"/>
          </a:xfrm>
          <a:prstGeom prst="rect">
            <a:avLst/>
          </a:prstGeom>
          <a:noFill/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txBody>
          <a:bodyPr wrap="square" lIns="36000" tIns="36000" rIns="36000" bIns="360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3200" dirty="0">
                <a:solidFill>
                  <a:schemeClr val="accent1"/>
                </a:solidFill>
                <a:effectLst>
                  <a:reflection blurRad="6350" stA="60000" endA="900" endPos="58000" dir="5400000" sy="-100000" algn="bl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es-ES" sz="2400" dirty="0">
                <a:solidFill>
                  <a:schemeClr val="accent1"/>
                </a:solidFill>
                <a:effectLst>
                  <a:reflection blurRad="6350" stA="60000" endA="900" endPos="58000" dir="5400000" sy="-100000" algn="bl" rotWithShape="0"/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09732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qpxzcRckCKh7Bq5Dis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qpxzcRckCKh7Bq5Dist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T Template Office 2007-2010_16-9">
  <a:themeElements>
    <a:clrScheme name="Personalizado 2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E55A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2.xml><?xml version="1.0" encoding="utf-8"?>
<a:theme xmlns:a="http://schemas.openxmlformats.org/drawingml/2006/main" name="1_PPT Template Office 2007-2010_16-9">
  <a:themeElements>
    <a:clrScheme name="Personalizado 2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E55A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3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GfK">
      <a:dk1>
        <a:sysClr val="windowText" lastClr="000000"/>
      </a:dk1>
      <a:lt1>
        <a:sysClr val="window" lastClr="FFFFFF"/>
      </a:lt1>
      <a:dk2>
        <a:srgbClr val="E95E0F"/>
      </a:dk2>
      <a:lt2>
        <a:srgbClr val="928580"/>
      </a:lt2>
      <a:accent1>
        <a:srgbClr val="E31B19"/>
      </a:accent1>
      <a:accent2>
        <a:srgbClr val="F9B200"/>
      </a:accent2>
      <a:accent3>
        <a:srgbClr val="FFD600"/>
      </a:accent3>
      <a:accent4>
        <a:srgbClr val="A1AF00"/>
      </a:accent4>
      <a:accent5>
        <a:srgbClr val="0087C8"/>
      </a:accent5>
      <a:accent6>
        <a:srgbClr val="004186"/>
      </a:accent6>
      <a:hlink>
        <a:srgbClr val="E95E0F"/>
      </a:hlink>
      <a:folHlink>
        <a:srgbClr val="92858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Personalizado 2">
    <a:dk1>
      <a:srgbClr val="000000"/>
    </a:dk1>
    <a:lt1>
      <a:srgbClr val="FFFFFF"/>
    </a:lt1>
    <a:dk2>
      <a:srgbClr val="E55A00"/>
    </a:dk2>
    <a:lt2>
      <a:srgbClr val="8E8581"/>
    </a:lt2>
    <a:accent1>
      <a:srgbClr val="264283"/>
    </a:accent1>
    <a:accent2>
      <a:srgbClr val="007DC3"/>
    </a:accent2>
    <a:accent3>
      <a:srgbClr val="A2AD00"/>
    </a:accent3>
    <a:accent4>
      <a:srgbClr val="C1BB00"/>
    </a:accent4>
    <a:accent5>
      <a:srgbClr val="9B1F23"/>
    </a:accent5>
    <a:accent6>
      <a:srgbClr val="DC291E"/>
    </a:accent6>
    <a:hlink>
      <a:srgbClr val="E55A00"/>
    </a:hlink>
    <a:folHlink>
      <a:srgbClr val="C1BB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40356</TotalTime>
  <Words>2857</Words>
  <Application>Microsoft Office PowerPoint</Application>
  <PresentationFormat>Presentación en pantalla (16:9)</PresentationFormat>
  <Paragraphs>786</Paragraphs>
  <Slides>40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Courier New</vt:lpstr>
      <vt:lpstr>Tahoma</vt:lpstr>
      <vt:lpstr>Wingdings</vt:lpstr>
      <vt:lpstr>PPT Template Office 2007-2010_16-9</vt:lpstr>
      <vt:lpstr>1_PPT Template Office 2007-2010_16-9</vt:lpstr>
      <vt:lpstr>think-cell Slide</vt:lpstr>
      <vt:lpstr>Presentación de PowerPoint</vt:lpstr>
      <vt:lpstr>Presentación de PowerPoint</vt:lpstr>
      <vt:lpstr>Resultados</vt:lpstr>
      <vt:lpstr>Sé distinguir entre plataformas que son legales de las que no lo son…</vt:lpstr>
      <vt:lpstr>Presentación de PowerPoint</vt:lpstr>
      <vt:lpstr>Presentación de PowerPoint</vt:lpstr>
      <vt:lpstr>Notoriedad de campañas. Evolución 2017 vs 2016</vt:lpstr>
      <vt:lpstr>¿Cómo acceden a los contenidos ilícitos?</vt:lpstr>
      <vt:lpstr>Fuentes de ingresos</vt:lpstr>
      <vt:lpstr>Presentación de PowerPoint</vt:lpstr>
      <vt:lpstr>Efectividad de las medidas contra la piratería</vt:lpstr>
      <vt:lpstr>Acceso a contenidos</vt:lpstr>
      <vt:lpstr>Importancia de ancho de banda en el acceso a contenidos y contratación de internet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Piratería en España  y lucro cesante para todas las industrias</vt:lpstr>
      <vt:lpstr>Acceso ilegal digital</vt:lpstr>
      <vt:lpstr>Antigüedad de accesos ilícitos</vt:lpstr>
      <vt:lpstr>Ejemplo de razonamiento del calculo de lucro cesante.</vt:lpstr>
      <vt:lpstr>Resumen.  Lucro cesante de la industria en España por efecto de la piratería.</vt:lpstr>
      <vt:lpstr>Música</vt:lpstr>
      <vt:lpstr>Evolución ventas música vs Lucro cesante</vt:lpstr>
      <vt:lpstr>Películas</vt:lpstr>
      <vt:lpstr>Evolución Industria Cine/DVD/BD/Digital vs. Lucro cesante</vt:lpstr>
      <vt:lpstr>Videojuegos</vt:lpstr>
      <vt:lpstr>Evolución ventas Videojuegos vs Lucro cesante</vt:lpstr>
      <vt:lpstr>Libros*</vt:lpstr>
      <vt:lpstr>Series</vt:lpstr>
      <vt:lpstr>Fútbol</vt:lpstr>
      <vt:lpstr>Valor de la industria + lucro cesante</vt:lpstr>
      <vt:lpstr>Repercusión en las arcas públicas y el empleo</vt:lpstr>
      <vt:lpstr>Actualmente las industrias de los contenidos adheridas a  La Coalición emplean en España a   69.861 trabajadores directos*</vt:lpstr>
      <vt:lpstr>Empleo directo generado por lucro cesante 2017</vt:lpstr>
      <vt:lpstr>Las arcas públicas dejan de recibir…</vt:lpstr>
      <vt:lpstr>Presentación de PowerPoint</vt:lpstr>
      <vt:lpstr>Gracias</vt:lpstr>
    </vt:vector>
  </TitlesOfParts>
  <Company>GfK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subject>[Subtitle of presentation]</dc:subject>
  <dc:creator>[GfK Employee]</dc:creator>
  <dc:description>Optimized for MS PowerPoint 2010 (optionally can be used under MS PowerPoint 2007).</dc:description>
  <cp:lastModifiedBy>Jorge Corrales Corrales</cp:lastModifiedBy>
  <cp:revision>2802</cp:revision>
  <cp:lastPrinted>2018-04-03T15:31:26Z</cp:lastPrinted>
  <dcterms:created xsi:type="dcterms:W3CDTF">2011-11-05T20:11:32Z</dcterms:created>
  <dcterms:modified xsi:type="dcterms:W3CDTF">2018-04-04T13:16:50Z</dcterms:modified>
</cp:coreProperties>
</file>